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2.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79" r:id="rId2"/>
    <p:sldId id="266" r:id="rId3"/>
    <p:sldId id="554" r:id="rId4"/>
    <p:sldId id="544" r:id="rId5"/>
    <p:sldId id="555" r:id="rId6"/>
    <p:sldId id="297" r:id="rId7"/>
    <p:sldId id="556" r:id="rId8"/>
    <p:sldId id="568" r:id="rId9"/>
    <p:sldId id="557" r:id="rId10"/>
    <p:sldId id="257" r:id="rId11"/>
    <p:sldId id="570" r:id="rId12"/>
    <p:sldId id="569" r:id="rId13"/>
    <p:sldId id="571" r:id="rId14"/>
    <p:sldId id="572" r:id="rId15"/>
    <p:sldId id="267" r:id="rId16"/>
    <p:sldId id="573" r:id="rId17"/>
    <p:sldId id="270" r:id="rId18"/>
    <p:sldId id="558" r:id="rId19"/>
    <p:sldId id="258" r:id="rId20"/>
    <p:sldId id="5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85"/>
    <p:restoredTop sz="93276" autoAdjust="0"/>
  </p:normalViewPr>
  <p:slideViewPr>
    <p:cSldViewPr snapToGrid="0">
      <p:cViewPr varScale="1">
        <p:scale>
          <a:sx n="112" d="100"/>
          <a:sy n="112" d="100"/>
        </p:scale>
        <p:origin x="216" y="4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3A67D-A1FE-4D62-A861-74E4893771DE}" type="datetimeFigureOut">
              <a:rPr lang="en-US" smtClean="0"/>
              <a:t>10/6/19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D6F67-923E-49A4-8602-4E632E27F4BF}" type="slidenum">
              <a:rPr lang="en-US" smtClean="0"/>
              <a:t>‹#›</a:t>
            </a:fld>
            <a:endParaRPr lang="en-US"/>
          </a:p>
        </p:txBody>
      </p:sp>
    </p:spTree>
    <p:extLst>
      <p:ext uri="{BB962C8B-B14F-4D97-AF65-F5344CB8AC3E}">
        <p14:creationId xmlns:p14="http://schemas.microsoft.com/office/powerpoint/2010/main" val="298206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D6F67-923E-49A4-8602-4E632E27F4BF}" type="slidenum">
              <a:rPr lang="en-US" smtClean="0"/>
              <a:t>1</a:t>
            </a:fld>
            <a:endParaRPr lang="en-US"/>
          </a:p>
        </p:txBody>
      </p:sp>
    </p:spTree>
    <p:extLst>
      <p:ext uri="{BB962C8B-B14F-4D97-AF65-F5344CB8AC3E}">
        <p14:creationId xmlns:p14="http://schemas.microsoft.com/office/powerpoint/2010/main" val="179496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lgn="ctr" defTabSz="908050">
              <a:defRPr sz="2400">
                <a:solidFill>
                  <a:schemeClr val="tx1"/>
                </a:solidFill>
                <a:latin typeface="Times New Roman" charset="0"/>
              </a:defRPr>
            </a:lvl1pPr>
            <a:lvl2pPr marL="742950" indent="-285750" algn="ctr" defTabSz="908050">
              <a:defRPr sz="2400">
                <a:solidFill>
                  <a:schemeClr val="tx1"/>
                </a:solidFill>
                <a:latin typeface="Times New Roman" charset="0"/>
              </a:defRPr>
            </a:lvl2pPr>
            <a:lvl3pPr marL="1143000" indent="-228600" algn="ctr" defTabSz="908050">
              <a:defRPr sz="2400">
                <a:solidFill>
                  <a:schemeClr val="tx1"/>
                </a:solidFill>
                <a:latin typeface="Times New Roman" charset="0"/>
              </a:defRPr>
            </a:lvl3pPr>
            <a:lvl4pPr marL="1600200" indent="-228600" algn="ctr" defTabSz="908050">
              <a:defRPr sz="2400">
                <a:solidFill>
                  <a:schemeClr val="tx1"/>
                </a:solidFill>
                <a:latin typeface="Times New Roman" charset="0"/>
              </a:defRPr>
            </a:lvl4pPr>
            <a:lvl5pPr marL="2057400" indent="-228600" algn="ctr" defTabSz="908050">
              <a:defRPr sz="2400">
                <a:solidFill>
                  <a:schemeClr val="tx1"/>
                </a:solidFill>
                <a:latin typeface="Times New Roman" charset="0"/>
              </a:defRPr>
            </a:lvl5pPr>
            <a:lvl6pPr marL="2514600" indent="-228600" algn="ctr" defTabSz="908050" eaLnBrk="0" fontAlgn="base" hangingPunct="0">
              <a:spcBef>
                <a:spcPct val="0"/>
              </a:spcBef>
              <a:spcAft>
                <a:spcPct val="0"/>
              </a:spcAft>
              <a:defRPr sz="2400">
                <a:solidFill>
                  <a:schemeClr val="tx1"/>
                </a:solidFill>
                <a:latin typeface="Times New Roman" charset="0"/>
              </a:defRPr>
            </a:lvl6pPr>
            <a:lvl7pPr marL="2971800" indent="-228600" algn="ctr" defTabSz="908050" eaLnBrk="0" fontAlgn="base" hangingPunct="0">
              <a:spcBef>
                <a:spcPct val="0"/>
              </a:spcBef>
              <a:spcAft>
                <a:spcPct val="0"/>
              </a:spcAft>
              <a:defRPr sz="2400">
                <a:solidFill>
                  <a:schemeClr val="tx1"/>
                </a:solidFill>
                <a:latin typeface="Times New Roman" charset="0"/>
              </a:defRPr>
            </a:lvl7pPr>
            <a:lvl8pPr marL="3429000" indent="-228600" algn="ctr" defTabSz="908050" eaLnBrk="0" fontAlgn="base" hangingPunct="0">
              <a:spcBef>
                <a:spcPct val="0"/>
              </a:spcBef>
              <a:spcAft>
                <a:spcPct val="0"/>
              </a:spcAft>
              <a:defRPr sz="2400">
                <a:solidFill>
                  <a:schemeClr val="tx1"/>
                </a:solidFill>
                <a:latin typeface="Times New Roman" charset="0"/>
              </a:defRPr>
            </a:lvl8pPr>
            <a:lvl9pPr marL="3886200" indent="-228600" algn="ctr" defTabSz="908050" eaLnBrk="0" fontAlgn="base" hangingPunct="0">
              <a:spcBef>
                <a:spcPct val="0"/>
              </a:spcBef>
              <a:spcAft>
                <a:spcPct val="0"/>
              </a:spcAft>
              <a:defRPr sz="2400">
                <a:solidFill>
                  <a:schemeClr val="tx1"/>
                </a:solidFill>
                <a:latin typeface="Times New Roman" charset="0"/>
              </a:defRPr>
            </a:lvl9pPr>
          </a:lstStyle>
          <a:p>
            <a:pPr algn="r"/>
            <a:fld id="{C6290380-B23D-B041-AB10-31A9630EEC35}" type="slidenum">
              <a:rPr lang="en-US" altLang="x-none" sz="1200">
                <a:solidFill>
                  <a:srgbClr val="000000"/>
                </a:solidFill>
                <a:latin typeface="Arial" charset="0"/>
              </a:rPr>
              <a:pPr algn="r"/>
              <a:t>3</a:t>
            </a:fld>
            <a:endParaRPr lang="en-US" altLang="x-none"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xfrm>
            <a:off x="685800" y="1143000"/>
            <a:ext cx="5486400" cy="3086100"/>
          </a:xfrm>
          <a:ln/>
        </p:spPr>
      </p:sp>
      <p:sp>
        <p:nvSpPr>
          <p:cNvPr id="86019" name="Rectangle 3"/>
          <p:cNvSpPr>
            <a:spLocks noGrp="1" noChangeArrowheads="1"/>
          </p:cNvSpPr>
          <p:nvPr>
            <p:ph type="body" idx="1"/>
          </p:nvPr>
        </p:nvSpPr>
        <p:spPr>
          <a:noFill/>
        </p:spPr>
        <p:txBody>
          <a:bodyPr/>
          <a:lstStyle/>
          <a:p>
            <a:pPr marL="171450" indent="-171450">
              <a:spcBef>
                <a:spcPct val="0"/>
              </a:spcBef>
              <a:buFontTx/>
              <a:buChar char="•"/>
            </a:pPr>
            <a:endParaRPr lang="en-US" altLang="x-none" b="1"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232074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lgn="ctr" defTabSz="908050">
              <a:defRPr sz="2400">
                <a:solidFill>
                  <a:schemeClr val="tx1"/>
                </a:solidFill>
                <a:latin typeface="Times New Roman" charset="0"/>
              </a:defRPr>
            </a:lvl1pPr>
            <a:lvl2pPr marL="742950" indent="-285750" algn="ctr" defTabSz="908050">
              <a:defRPr sz="2400">
                <a:solidFill>
                  <a:schemeClr val="tx1"/>
                </a:solidFill>
                <a:latin typeface="Times New Roman" charset="0"/>
              </a:defRPr>
            </a:lvl2pPr>
            <a:lvl3pPr marL="1143000" indent="-228600" algn="ctr" defTabSz="908050">
              <a:defRPr sz="2400">
                <a:solidFill>
                  <a:schemeClr val="tx1"/>
                </a:solidFill>
                <a:latin typeface="Times New Roman" charset="0"/>
              </a:defRPr>
            </a:lvl3pPr>
            <a:lvl4pPr marL="1600200" indent="-228600" algn="ctr" defTabSz="908050">
              <a:defRPr sz="2400">
                <a:solidFill>
                  <a:schemeClr val="tx1"/>
                </a:solidFill>
                <a:latin typeface="Times New Roman" charset="0"/>
              </a:defRPr>
            </a:lvl4pPr>
            <a:lvl5pPr marL="2057400" indent="-228600" algn="ctr" defTabSz="908050">
              <a:defRPr sz="2400">
                <a:solidFill>
                  <a:schemeClr val="tx1"/>
                </a:solidFill>
                <a:latin typeface="Times New Roman" charset="0"/>
              </a:defRPr>
            </a:lvl5pPr>
            <a:lvl6pPr marL="2514600" indent="-228600" algn="ctr" defTabSz="908050" eaLnBrk="0" fontAlgn="base" hangingPunct="0">
              <a:spcBef>
                <a:spcPct val="0"/>
              </a:spcBef>
              <a:spcAft>
                <a:spcPct val="0"/>
              </a:spcAft>
              <a:defRPr sz="2400">
                <a:solidFill>
                  <a:schemeClr val="tx1"/>
                </a:solidFill>
                <a:latin typeface="Times New Roman" charset="0"/>
              </a:defRPr>
            </a:lvl6pPr>
            <a:lvl7pPr marL="2971800" indent="-228600" algn="ctr" defTabSz="908050" eaLnBrk="0" fontAlgn="base" hangingPunct="0">
              <a:spcBef>
                <a:spcPct val="0"/>
              </a:spcBef>
              <a:spcAft>
                <a:spcPct val="0"/>
              </a:spcAft>
              <a:defRPr sz="2400">
                <a:solidFill>
                  <a:schemeClr val="tx1"/>
                </a:solidFill>
                <a:latin typeface="Times New Roman" charset="0"/>
              </a:defRPr>
            </a:lvl7pPr>
            <a:lvl8pPr marL="3429000" indent="-228600" algn="ctr" defTabSz="908050" eaLnBrk="0" fontAlgn="base" hangingPunct="0">
              <a:spcBef>
                <a:spcPct val="0"/>
              </a:spcBef>
              <a:spcAft>
                <a:spcPct val="0"/>
              </a:spcAft>
              <a:defRPr sz="2400">
                <a:solidFill>
                  <a:schemeClr val="tx1"/>
                </a:solidFill>
                <a:latin typeface="Times New Roman" charset="0"/>
              </a:defRPr>
            </a:lvl8pPr>
            <a:lvl9pPr marL="3886200" indent="-228600" algn="ctr" defTabSz="908050" eaLnBrk="0" fontAlgn="base" hangingPunct="0">
              <a:spcBef>
                <a:spcPct val="0"/>
              </a:spcBef>
              <a:spcAft>
                <a:spcPct val="0"/>
              </a:spcAft>
              <a:defRPr sz="2400">
                <a:solidFill>
                  <a:schemeClr val="tx1"/>
                </a:solidFill>
                <a:latin typeface="Times New Roman" charset="0"/>
              </a:defRPr>
            </a:lvl9pPr>
          </a:lstStyle>
          <a:p>
            <a:pPr algn="r"/>
            <a:fld id="{C6290380-B23D-B041-AB10-31A9630EEC35}" type="slidenum">
              <a:rPr lang="en-US" altLang="x-none" sz="1200">
                <a:solidFill>
                  <a:srgbClr val="000000"/>
                </a:solidFill>
                <a:latin typeface="Arial" charset="0"/>
              </a:rPr>
              <a:pPr algn="r"/>
              <a:t>4</a:t>
            </a:fld>
            <a:endParaRPr lang="en-US" altLang="x-none"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xfrm>
            <a:off x="685800" y="1143000"/>
            <a:ext cx="5486400" cy="3086100"/>
          </a:xfrm>
          <a:ln/>
        </p:spPr>
      </p:sp>
      <p:sp>
        <p:nvSpPr>
          <p:cNvPr id="86019" name="Rectangle 3"/>
          <p:cNvSpPr>
            <a:spLocks noGrp="1" noChangeArrowheads="1"/>
          </p:cNvSpPr>
          <p:nvPr>
            <p:ph type="body" idx="1"/>
          </p:nvPr>
        </p:nvSpPr>
        <p:spPr>
          <a:noFill/>
        </p:spPr>
        <p:txBody>
          <a:bodyPr/>
          <a:lstStyle/>
          <a:p>
            <a:pPr marL="171450" indent="-171450">
              <a:spcBef>
                <a:spcPct val="0"/>
              </a:spcBef>
              <a:buFontTx/>
              <a:buChar char="•"/>
            </a:pPr>
            <a:endParaRPr lang="en-US" altLang="x-none" b="1"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373469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lgn="ctr" defTabSz="908050">
              <a:defRPr sz="2400">
                <a:solidFill>
                  <a:schemeClr val="tx1"/>
                </a:solidFill>
                <a:latin typeface="Times New Roman" charset="0"/>
              </a:defRPr>
            </a:lvl1pPr>
            <a:lvl2pPr marL="742950" indent="-285750" algn="ctr" defTabSz="908050">
              <a:defRPr sz="2400">
                <a:solidFill>
                  <a:schemeClr val="tx1"/>
                </a:solidFill>
                <a:latin typeface="Times New Roman" charset="0"/>
              </a:defRPr>
            </a:lvl2pPr>
            <a:lvl3pPr marL="1143000" indent="-228600" algn="ctr" defTabSz="908050">
              <a:defRPr sz="2400">
                <a:solidFill>
                  <a:schemeClr val="tx1"/>
                </a:solidFill>
                <a:latin typeface="Times New Roman" charset="0"/>
              </a:defRPr>
            </a:lvl3pPr>
            <a:lvl4pPr marL="1600200" indent="-228600" algn="ctr" defTabSz="908050">
              <a:defRPr sz="2400">
                <a:solidFill>
                  <a:schemeClr val="tx1"/>
                </a:solidFill>
                <a:latin typeface="Times New Roman" charset="0"/>
              </a:defRPr>
            </a:lvl4pPr>
            <a:lvl5pPr marL="2057400" indent="-228600" algn="ctr" defTabSz="908050">
              <a:defRPr sz="2400">
                <a:solidFill>
                  <a:schemeClr val="tx1"/>
                </a:solidFill>
                <a:latin typeface="Times New Roman" charset="0"/>
              </a:defRPr>
            </a:lvl5pPr>
            <a:lvl6pPr marL="2514600" indent="-228600" algn="ctr" defTabSz="908050" eaLnBrk="0" fontAlgn="base" hangingPunct="0">
              <a:spcBef>
                <a:spcPct val="0"/>
              </a:spcBef>
              <a:spcAft>
                <a:spcPct val="0"/>
              </a:spcAft>
              <a:defRPr sz="2400">
                <a:solidFill>
                  <a:schemeClr val="tx1"/>
                </a:solidFill>
                <a:latin typeface="Times New Roman" charset="0"/>
              </a:defRPr>
            </a:lvl6pPr>
            <a:lvl7pPr marL="2971800" indent="-228600" algn="ctr" defTabSz="908050" eaLnBrk="0" fontAlgn="base" hangingPunct="0">
              <a:spcBef>
                <a:spcPct val="0"/>
              </a:spcBef>
              <a:spcAft>
                <a:spcPct val="0"/>
              </a:spcAft>
              <a:defRPr sz="2400">
                <a:solidFill>
                  <a:schemeClr val="tx1"/>
                </a:solidFill>
                <a:latin typeface="Times New Roman" charset="0"/>
              </a:defRPr>
            </a:lvl7pPr>
            <a:lvl8pPr marL="3429000" indent="-228600" algn="ctr" defTabSz="908050" eaLnBrk="0" fontAlgn="base" hangingPunct="0">
              <a:spcBef>
                <a:spcPct val="0"/>
              </a:spcBef>
              <a:spcAft>
                <a:spcPct val="0"/>
              </a:spcAft>
              <a:defRPr sz="2400">
                <a:solidFill>
                  <a:schemeClr val="tx1"/>
                </a:solidFill>
                <a:latin typeface="Times New Roman" charset="0"/>
              </a:defRPr>
            </a:lvl8pPr>
            <a:lvl9pPr marL="3886200" indent="-228600" algn="ctr" defTabSz="908050" eaLnBrk="0" fontAlgn="base" hangingPunct="0">
              <a:spcBef>
                <a:spcPct val="0"/>
              </a:spcBef>
              <a:spcAft>
                <a:spcPct val="0"/>
              </a:spcAft>
              <a:defRPr sz="2400">
                <a:solidFill>
                  <a:schemeClr val="tx1"/>
                </a:solidFill>
                <a:latin typeface="Times New Roman" charset="0"/>
              </a:defRPr>
            </a:lvl9pPr>
          </a:lstStyle>
          <a:p>
            <a:pPr algn="r"/>
            <a:fld id="{C6290380-B23D-B041-AB10-31A9630EEC35}" type="slidenum">
              <a:rPr lang="en-US" altLang="x-none" sz="1200">
                <a:solidFill>
                  <a:srgbClr val="000000"/>
                </a:solidFill>
                <a:latin typeface="Arial" charset="0"/>
              </a:rPr>
              <a:pPr algn="r"/>
              <a:t>5</a:t>
            </a:fld>
            <a:endParaRPr lang="en-US" altLang="x-none"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xfrm>
            <a:off x="685800" y="1143000"/>
            <a:ext cx="5486400" cy="3086100"/>
          </a:xfrm>
          <a:ln/>
        </p:spPr>
      </p:sp>
      <p:sp>
        <p:nvSpPr>
          <p:cNvPr id="86019" name="Rectangle 3"/>
          <p:cNvSpPr>
            <a:spLocks noGrp="1" noChangeArrowheads="1"/>
          </p:cNvSpPr>
          <p:nvPr>
            <p:ph type="body" idx="1"/>
          </p:nvPr>
        </p:nvSpPr>
        <p:spPr>
          <a:noFill/>
        </p:spPr>
        <p:txBody>
          <a:bodyPr/>
          <a:lstStyle/>
          <a:p>
            <a:pPr marL="171450" indent="-171450">
              <a:spcBef>
                <a:spcPct val="0"/>
              </a:spcBef>
              <a:buFontTx/>
              <a:buChar char="•"/>
            </a:pPr>
            <a:endParaRPr lang="en-US" altLang="x-none" b="1"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296816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lgn="ctr" defTabSz="908050">
              <a:defRPr sz="2400">
                <a:solidFill>
                  <a:schemeClr val="tx1"/>
                </a:solidFill>
                <a:latin typeface="Times New Roman" charset="0"/>
              </a:defRPr>
            </a:lvl1pPr>
            <a:lvl2pPr marL="742950" indent="-285750" algn="ctr" defTabSz="908050">
              <a:defRPr sz="2400">
                <a:solidFill>
                  <a:schemeClr val="tx1"/>
                </a:solidFill>
                <a:latin typeface="Times New Roman" charset="0"/>
              </a:defRPr>
            </a:lvl2pPr>
            <a:lvl3pPr marL="1143000" indent="-228600" algn="ctr" defTabSz="908050">
              <a:defRPr sz="2400">
                <a:solidFill>
                  <a:schemeClr val="tx1"/>
                </a:solidFill>
                <a:latin typeface="Times New Roman" charset="0"/>
              </a:defRPr>
            </a:lvl3pPr>
            <a:lvl4pPr marL="1600200" indent="-228600" algn="ctr" defTabSz="908050">
              <a:defRPr sz="2400">
                <a:solidFill>
                  <a:schemeClr val="tx1"/>
                </a:solidFill>
                <a:latin typeface="Times New Roman" charset="0"/>
              </a:defRPr>
            </a:lvl4pPr>
            <a:lvl5pPr marL="2057400" indent="-228600" algn="ctr" defTabSz="908050">
              <a:defRPr sz="2400">
                <a:solidFill>
                  <a:schemeClr val="tx1"/>
                </a:solidFill>
                <a:latin typeface="Times New Roman" charset="0"/>
              </a:defRPr>
            </a:lvl5pPr>
            <a:lvl6pPr marL="2514600" indent="-228600" algn="ctr" defTabSz="908050" eaLnBrk="0" fontAlgn="base" hangingPunct="0">
              <a:spcBef>
                <a:spcPct val="0"/>
              </a:spcBef>
              <a:spcAft>
                <a:spcPct val="0"/>
              </a:spcAft>
              <a:defRPr sz="2400">
                <a:solidFill>
                  <a:schemeClr val="tx1"/>
                </a:solidFill>
                <a:latin typeface="Times New Roman" charset="0"/>
              </a:defRPr>
            </a:lvl6pPr>
            <a:lvl7pPr marL="2971800" indent="-228600" algn="ctr" defTabSz="908050" eaLnBrk="0" fontAlgn="base" hangingPunct="0">
              <a:spcBef>
                <a:spcPct val="0"/>
              </a:spcBef>
              <a:spcAft>
                <a:spcPct val="0"/>
              </a:spcAft>
              <a:defRPr sz="2400">
                <a:solidFill>
                  <a:schemeClr val="tx1"/>
                </a:solidFill>
                <a:latin typeface="Times New Roman" charset="0"/>
              </a:defRPr>
            </a:lvl7pPr>
            <a:lvl8pPr marL="3429000" indent="-228600" algn="ctr" defTabSz="908050" eaLnBrk="0" fontAlgn="base" hangingPunct="0">
              <a:spcBef>
                <a:spcPct val="0"/>
              </a:spcBef>
              <a:spcAft>
                <a:spcPct val="0"/>
              </a:spcAft>
              <a:defRPr sz="2400">
                <a:solidFill>
                  <a:schemeClr val="tx1"/>
                </a:solidFill>
                <a:latin typeface="Times New Roman" charset="0"/>
              </a:defRPr>
            </a:lvl8pPr>
            <a:lvl9pPr marL="3886200" indent="-228600" algn="ctr" defTabSz="908050" eaLnBrk="0" fontAlgn="base" hangingPunct="0">
              <a:spcBef>
                <a:spcPct val="0"/>
              </a:spcBef>
              <a:spcAft>
                <a:spcPct val="0"/>
              </a:spcAft>
              <a:defRPr sz="2400">
                <a:solidFill>
                  <a:schemeClr val="tx1"/>
                </a:solidFill>
                <a:latin typeface="Times New Roman" charset="0"/>
              </a:defRPr>
            </a:lvl9pPr>
          </a:lstStyle>
          <a:p>
            <a:pPr algn="r"/>
            <a:fld id="{C6290380-B23D-B041-AB10-31A9630EEC35}" type="slidenum">
              <a:rPr lang="en-US" altLang="x-none" sz="1200">
                <a:solidFill>
                  <a:srgbClr val="000000"/>
                </a:solidFill>
                <a:latin typeface="Arial" charset="0"/>
              </a:rPr>
              <a:pPr algn="r"/>
              <a:t>7</a:t>
            </a:fld>
            <a:endParaRPr lang="en-US" altLang="x-none"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xfrm>
            <a:off x="685800" y="1143000"/>
            <a:ext cx="5486400" cy="3086100"/>
          </a:xfrm>
          <a:ln/>
        </p:spPr>
      </p:sp>
      <p:sp>
        <p:nvSpPr>
          <p:cNvPr id="86019" name="Rectangle 3"/>
          <p:cNvSpPr>
            <a:spLocks noGrp="1" noChangeArrowheads="1"/>
          </p:cNvSpPr>
          <p:nvPr>
            <p:ph type="body" idx="1"/>
          </p:nvPr>
        </p:nvSpPr>
        <p:spPr>
          <a:noFill/>
        </p:spPr>
        <p:txBody>
          <a:bodyPr/>
          <a:lstStyle/>
          <a:p>
            <a:pPr marL="171450" indent="-171450">
              <a:spcBef>
                <a:spcPct val="0"/>
              </a:spcBef>
              <a:buFontTx/>
              <a:buChar char="•"/>
            </a:pPr>
            <a:endParaRPr lang="en-US" altLang="x-none" b="1"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407494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D6F67-923E-49A4-8602-4E632E27F4BF}" type="slidenum">
              <a:rPr lang="en-US" smtClean="0"/>
              <a:t>10</a:t>
            </a:fld>
            <a:endParaRPr lang="en-US"/>
          </a:p>
        </p:txBody>
      </p:sp>
    </p:spTree>
    <p:extLst>
      <p:ext uri="{BB962C8B-B14F-4D97-AF65-F5344CB8AC3E}">
        <p14:creationId xmlns:p14="http://schemas.microsoft.com/office/powerpoint/2010/main" val="341651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lgn="ctr" defTabSz="908050">
              <a:defRPr sz="2400">
                <a:solidFill>
                  <a:schemeClr val="tx1"/>
                </a:solidFill>
                <a:latin typeface="Times New Roman" charset="0"/>
              </a:defRPr>
            </a:lvl1pPr>
            <a:lvl2pPr marL="742950" indent="-285750" algn="ctr" defTabSz="908050">
              <a:defRPr sz="2400">
                <a:solidFill>
                  <a:schemeClr val="tx1"/>
                </a:solidFill>
                <a:latin typeface="Times New Roman" charset="0"/>
              </a:defRPr>
            </a:lvl2pPr>
            <a:lvl3pPr marL="1143000" indent="-228600" algn="ctr" defTabSz="908050">
              <a:defRPr sz="2400">
                <a:solidFill>
                  <a:schemeClr val="tx1"/>
                </a:solidFill>
                <a:latin typeface="Times New Roman" charset="0"/>
              </a:defRPr>
            </a:lvl3pPr>
            <a:lvl4pPr marL="1600200" indent="-228600" algn="ctr" defTabSz="908050">
              <a:defRPr sz="2400">
                <a:solidFill>
                  <a:schemeClr val="tx1"/>
                </a:solidFill>
                <a:latin typeface="Times New Roman" charset="0"/>
              </a:defRPr>
            </a:lvl4pPr>
            <a:lvl5pPr marL="2057400" indent="-228600" algn="ctr" defTabSz="908050">
              <a:defRPr sz="2400">
                <a:solidFill>
                  <a:schemeClr val="tx1"/>
                </a:solidFill>
                <a:latin typeface="Times New Roman" charset="0"/>
              </a:defRPr>
            </a:lvl5pPr>
            <a:lvl6pPr marL="2514600" indent="-228600" algn="ctr" defTabSz="908050" eaLnBrk="0" fontAlgn="base" hangingPunct="0">
              <a:spcBef>
                <a:spcPct val="0"/>
              </a:spcBef>
              <a:spcAft>
                <a:spcPct val="0"/>
              </a:spcAft>
              <a:defRPr sz="2400">
                <a:solidFill>
                  <a:schemeClr val="tx1"/>
                </a:solidFill>
                <a:latin typeface="Times New Roman" charset="0"/>
              </a:defRPr>
            </a:lvl6pPr>
            <a:lvl7pPr marL="2971800" indent="-228600" algn="ctr" defTabSz="908050" eaLnBrk="0" fontAlgn="base" hangingPunct="0">
              <a:spcBef>
                <a:spcPct val="0"/>
              </a:spcBef>
              <a:spcAft>
                <a:spcPct val="0"/>
              </a:spcAft>
              <a:defRPr sz="2400">
                <a:solidFill>
                  <a:schemeClr val="tx1"/>
                </a:solidFill>
                <a:latin typeface="Times New Roman" charset="0"/>
              </a:defRPr>
            </a:lvl7pPr>
            <a:lvl8pPr marL="3429000" indent="-228600" algn="ctr" defTabSz="908050" eaLnBrk="0" fontAlgn="base" hangingPunct="0">
              <a:spcBef>
                <a:spcPct val="0"/>
              </a:spcBef>
              <a:spcAft>
                <a:spcPct val="0"/>
              </a:spcAft>
              <a:defRPr sz="2400">
                <a:solidFill>
                  <a:schemeClr val="tx1"/>
                </a:solidFill>
                <a:latin typeface="Times New Roman" charset="0"/>
              </a:defRPr>
            </a:lvl8pPr>
            <a:lvl9pPr marL="3886200" indent="-228600" algn="ctr" defTabSz="908050" eaLnBrk="0" fontAlgn="base" hangingPunct="0">
              <a:spcBef>
                <a:spcPct val="0"/>
              </a:spcBef>
              <a:spcAft>
                <a:spcPct val="0"/>
              </a:spcAft>
              <a:defRPr sz="2400">
                <a:solidFill>
                  <a:schemeClr val="tx1"/>
                </a:solidFill>
                <a:latin typeface="Times New Roman" charset="0"/>
              </a:defRPr>
            </a:lvl9pPr>
          </a:lstStyle>
          <a:p>
            <a:pPr algn="r"/>
            <a:fld id="{C6290380-B23D-B041-AB10-31A9630EEC35}" type="slidenum">
              <a:rPr lang="en-US" altLang="x-none" sz="1200">
                <a:solidFill>
                  <a:srgbClr val="000000"/>
                </a:solidFill>
                <a:latin typeface="Arial" charset="0"/>
              </a:rPr>
              <a:pPr algn="r"/>
              <a:t>12</a:t>
            </a:fld>
            <a:endParaRPr lang="en-US" altLang="x-none"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xfrm>
            <a:off x="685800" y="1143000"/>
            <a:ext cx="5486400" cy="3086100"/>
          </a:xfrm>
          <a:ln/>
        </p:spPr>
      </p:sp>
      <p:sp>
        <p:nvSpPr>
          <p:cNvPr id="86019" name="Rectangle 3"/>
          <p:cNvSpPr>
            <a:spLocks noGrp="1" noChangeArrowheads="1"/>
          </p:cNvSpPr>
          <p:nvPr>
            <p:ph type="body" idx="1"/>
          </p:nvPr>
        </p:nvSpPr>
        <p:spPr>
          <a:noFill/>
        </p:spPr>
        <p:txBody>
          <a:bodyPr/>
          <a:lstStyle/>
          <a:p>
            <a:pPr marL="171450" indent="-171450">
              <a:spcBef>
                <a:spcPct val="0"/>
              </a:spcBef>
              <a:buFontTx/>
              <a:buChar char="•"/>
            </a:pPr>
            <a:endParaRPr lang="en-US" altLang="x-none" b="1"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368298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6182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485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317480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93642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76266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0212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B02203-5C7F-4B66-9BAB-E7F8F615CE26}" type="datetimeFigureOut">
              <a:rPr lang="en-US" smtClean="0"/>
              <a:t>10/6/19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241342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B02203-5C7F-4B66-9BAB-E7F8F615CE26}" type="datetimeFigureOut">
              <a:rPr lang="en-US" smtClean="0"/>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90561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02203-5C7F-4B66-9BAB-E7F8F615CE26}" type="datetimeFigureOut">
              <a:rPr lang="en-US" smtClean="0"/>
              <a:t>10/6/19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88155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B02203-5C7F-4B66-9BAB-E7F8F615CE26}" type="datetimeFigureOut">
              <a:rPr lang="en-US" smtClean="0"/>
              <a:t>10/6/19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27861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02203-5C7F-4B66-9BAB-E7F8F615CE26}" type="datetimeFigureOut">
              <a:rPr lang="en-US" smtClean="0"/>
              <a:t>10/6/19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45999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B02203-5C7F-4B66-9BAB-E7F8F615CE26}" type="datetimeFigureOut">
              <a:rPr lang="en-US" smtClean="0"/>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01649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B02203-5C7F-4B66-9BAB-E7F8F615CE26}" type="datetimeFigureOut">
              <a:rPr lang="en-US" smtClean="0"/>
              <a:t>10/6/19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917756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rgbClr val="0070C0">
                <a:alpha val="88000"/>
              </a:srgbClr>
            </a:gs>
            <a:gs pos="100000">
              <a:schemeClr val="accent5">
                <a:lumMod val="20000"/>
                <a:lumOff val="80000"/>
              </a:schemeClr>
            </a:gs>
            <a:gs pos="34000">
              <a:schemeClr val="accent5">
                <a:lumMod val="20000"/>
                <a:lumOff val="80000"/>
              </a:schemeClr>
            </a:gs>
            <a:gs pos="15000">
              <a:schemeClr val="accent5">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02203-5C7F-4B66-9BAB-E7F8F615CE26}" type="datetimeFigureOut">
              <a:rPr lang="en-US" smtClean="0"/>
              <a:t>10/6/19</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79168-4F9A-4064-ABE5-1FEBFA761FCA}" type="slidenum">
              <a:rPr lang="en-US" smtClean="0"/>
              <a:t>‹#›</a:t>
            </a:fld>
            <a:endParaRPr lang="en-US"/>
          </a:p>
        </p:txBody>
      </p:sp>
    </p:spTree>
    <p:extLst>
      <p:ext uri="{BB962C8B-B14F-4D97-AF65-F5344CB8AC3E}">
        <p14:creationId xmlns:p14="http://schemas.microsoft.com/office/powerpoint/2010/main" val="1346948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jpeg"/><Relationship Id="rId12" Type="http://schemas.openxmlformats.org/officeDocument/2006/relationships/image" Target="../media/image6.tif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gdp.ucsd.edu/" TargetMode="External"/><Relationship Id="rId11" Type="http://schemas.openxmlformats.org/officeDocument/2006/relationships/image" Target="../media/image5.png"/><Relationship Id="rId5" Type="http://schemas.openxmlformats.org/officeDocument/2006/relationships/hyperlink" Target="mailto:lbraasch@ucsd.edu"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 Id="rId1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gif"/><Relationship Id="rId7"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jpe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10.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11" Type="http://schemas.openxmlformats.org/officeDocument/2006/relationships/hyperlink" Target="http://out-gdpsio.ucsd.edu/apps/projects/noaa-dws/map.html#chartDiv" TargetMode="External"/><Relationship Id="rId5" Type="http://schemas.openxmlformats.org/officeDocument/2006/relationships/image" Target="../media/image22.jp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tif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F808F0-A1B8-42FC-B12D-855796E449DD}"/>
              </a:ext>
            </a:extLst>
          </p:cNvPr>
          <p:cNvSpPr>
            <a:spLocks noGrp="1"/>
          </p:cNvSpPr>
          <p:nvPr>
            <p:ph type="ctrTitle"/>
          </p:nvPr>
        </p:nvSpPr>
        <p:spPr>
          <a:xfrm>
            <a:off x="2459421" y="642313"/>
            <a:ext cx="7267893" cy="700765"/>
          </a:xfrm>
        </p:spPr>
        <p:txBody>
          <a:bodyPr>
            <a:noAutofit/>
          </a:bodyPr>
          <a:lstStyle/>
          <a:p>
            <a:r>
              <a:rPr lang="en-US" sz="3200" b="1" i="1" dirty="0"/>
              <a:t>Observations of Waves from Drifters: Technology and Vision for a Sustainable Global In-Situ Array</a:t>
            </a:r>
            <a:r>
              <a:rPr lang="en-US" sz="2800" b="1" i="1" dirty="0"/>
              <a:t> </a:t>
            </a:r>
            <a:r>
              <a:rPr lang="en-US" sz="2800" b="1" dirty="0"/>
              <a:t> </a:t>
            </a:r>
          </a:p>
        </p:txBody>
      </p:sp>
      <p:sp>
        <p:nvSpPr>
          <p:cNvPr id="3" name="Subtitle 2"/>
          <p:cNvSpPr>
            <a:spLocks noGrp="1"/>
          </p:cNvSpPr>
          <p:nvPr>
            <p:ph type="subTitle" idx="1"/>
          </p:nvPr>
        </p:nvSpPr>
        <p:spPr>
          <a:xfrm>
            <a:off x="1598525" y="4390158"/>
            <a:ext cx="9031436" cy="2235305"/>
          </a:xfrm>
        </p:spPr>
        <p:txBody>
          <a:bodyPr rtlCol="0">
            <a:normAutofit fontScale="70000" lnSpcReduction="20000"/>
          </a:bodyPr>
          <a:lstStyle/>
          <a:p>
            <a:r>
              <a:rPr lang="en-US" sz="3000" dirty="0">
                <a:latin typeface="Helvetica" pitchFamily="2" charset="0"/>
              </a:rPr>
              <a:t>Luca Centurioni</a:t>
            </a:r>
          </a:p>
          <a:p>
            <a:r>
              <a:rPr lang="en-US" sz="1900" dirty="0">
                <a:latin typeface="Helvetica" pitchFamily="2" charset="0"/>
              </a:rPr>
              <a:t>Director, Lagrangian Drifter Laboratory</a:t>
            </a:r>
          </a:p>
          <a:p>
            <a:r>
              <a:rPr lang="en-US" sz="1900" dirty="0">
                <a:latin typeface="Helvetica" pitchFamily="2" charset="0"/>
              </a:rPr>
              <a:t>And Global Drifter Program</a:t>
            </a:r>
          </a:p>
          <a:p>
            <a:r>
              <a:rPr lang="en-US" sz="1900" dirty="0">
                <a:latin typeface="Helvetica" pitchFamily="2" charset="0"/>
              </a:rPr>
              <a:t>Cooperative Institute for Marine Ecosystems and Climate (CIMEC)</a:t>
            </a:r>
          </a:p>
          <a:p>
            <a:r>
              <a:rPr lang="en-US" sz="1900" dirty="0">
                <a:latin typeface="Helvetica" pitchFamily="2" charset="0"/>
              </a:rPr>
              <a:t>Climate, Atmospheric Sciences, and Physical Oceanography </a:t>
            </a:r>
          </a:p>
          <a:p>
            <a:r>
              <a:rPr lang="en-US" sz="1900" dirty="0">
                <a:latin typeface="Helvetica" pitchFamily="2" charset="0"/>
              </a:rPr>
              <a:t>Scripps Institution of Oceanography</a:t>
            </a:r>
            <a:endParaRPr lang="en-US" altLang="ko-KR" sz="1900" dirty="0">
              <a:latin typeface="Helvetica" pitchFamily="34" charset="0"/>
            </a:endParaRPr>
          </a:p>
          <a:p>
            <a:pPr>
              <a:defRPr/>
            </a:pPr>
            <a:r>
              <a:rPr lang="en-US" altLang="ko-KR" sz="1900" dirty="0">
                <a:latin typeface="Helvetica" pitchFamily="34" charset="0"/>
              </a:rPr>
              <a:t>La Jolla, California, USA</a:t>
            </a:r>
          </a:p>
          <a:p>
            <a:pPr>
              <a:defRPr/>
            </a:pPr>
            <a:r>
              <a:rPr lang="en-US" altLang="ko-KR" sz="1500" dirty="0">
                <a:latin typeface="Helvetica" pitchFamily="34" charset="0"/>
                <a:hlinkClick r:id="rId5"/>
              </a:rPr>
              <a:t>lcenturioni@ucsd.edu</a:t>
            </a:r>
            <a:r>
              <a:rPr lang="en-US" altLang="ko-KR" sz="1500" dirty="0">
                <a:latin typeface="Helvetica" pitchFamily="34" charset="0"/>
              </a:rPr>
              <a:t>,  </a:t>
            </a:r>
            <a:r>
              <a:rPr lang="en-US" altLang="ko-KR" sz="1500" dirty="0">
                <a:latin typeface="Helvetica" pitchFamily="34" charset="0"/>
                <a:hlinkClick r:id="rId6"/>
              </a:rPr>
              <a:t>http://gdp.ucsd.edu/</a:t>
            </a:r>
            <a:r>
              <a:rPr lang="en-US" altLang="ko-KR" sz="1500" dirty="0">
                <a:latin typeface="Helvetica" pitchFamily="34" charset="0"/>
              </a:rPr>
              <a:t> </a:t>
            </a:r>
            <a:endParaRPr lang="ko-KR" altLang="en-US" sz="1500" dirty="0">
              <a:latin typeface="Helvetica" pitchFamily="34" charset="0"/>
            </a:endParaRPr>
          </a:p>
          <a:p>
            <a:pPr>
              <a:defRPr/>
            </a:pPr>
            <a:endParaRPr lang="en-US" sz="1600" dirty="0"/>
          </a:p>
        </p:txBody>
      </p:sp>
      <p:pic>
        <p:nvPicPr>
          <p:cNvPr id="83976" name="Picture 13" descr="C:\Documents and Settings\lumpkin\My Documents\My Pictures\logos\gdp_logo.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drifter">
            <a:extLst>
              <a:ext uri="{FF2B5EF4-FFF2-40B4-BE49-F238E27FC236}">
                <a16:creationId xmlns:a16="http://schemas.microsoft.com/office/drawing/2014/main" id="{A13A6FF0-CA0A-4138-88B1-D9890052B473}"/>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1489" t="24107" r="1489" b="-15494"/>
          <a:stretch/>
        </p:blipFill>
        <p:spPr bwMode="auto">
          <a:xfrm>
            <a:off x="37424" y="1759663"/>
            <a:ext cx="3308143" cy="226471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1A8F0C7A-7F8C-4A0D-B8C3-C059C945B5B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3394839" y="1281911"/>
            <a:ext cx="5410322" cy="3043306"/>
          </a:xfrm>
          <a:prstGeom prst="rect">
            <a:avLst/>
          </a:prstGeom>
          <a:noFill/>
          <a:ln w="6350">
            <a:solidFill>
              <a:srgbClr val="000000">
                <a:alpha val="25000"/>
              </a:srgb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6256BEC-63EF-234F-A8EB-29B99538B0C1}"/>
              </a:ext>
            </a:extLst>
          </p:cNvPr>
          <p:cNvSpPr/>
          <p:nvPr/>
        </p:nvSpPr>
        <p:spPr>
          <a:xfrm>
            <a:off x="988219" y="6461392"/>
            <a:ext cx="10252048" cy="369332"/>
          </a:xfrm>
          <a:prstGeom prst="rect">
            <a:avLst/>
          </a:prstGeom>
        </p:spPr>
        <p:txBody>
          <a:bodyPr wrap="square">
            <a:spAutoFit/>
          </a:bodyPr>
          <a:lstStyle/>
          <a:p>
            <a:r>
              <a:rPr lang="en-US" b="1" dirty="0"/>
              <a:t>Sea State Climate Change Initiative (CCI)</a:t>
            </a:r>
            <a:r>
              <a:rPr lang="en-US" dirty="0"/>
              <a:t>,</a:t>
            </a:r>
            <a:r>
              <a:rPr lang="en-US" b="1" dirty="0"/>
              <a:t>User Consultation Meeting 2019, October 8-9 2019, Brest, France</a:t>
            </a:r>
            <a:endParaRPr lang="en-US" dirty="0"/>
          </a:p>
        </p:txBody>
      </p:sp>
      <p:pic>
        <p:nvPicPr>
          <p:cNvPr id="10" name="IMG_5033_Loop.mov">
            <a:hlinkClick r:id="" action="ppaction://media"/>
            <a:extLst>
              <a:ext uri="{FF2B5EF4-FFF2-40B4-BE49-F238E27FC236}">
                <a16:creationId xmlns:a16="http://schemas.microsoft.com/office/drawing/2014/main" id="{75E003F2-5400-DB40-8763-AB3133932B2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854432" y="1759663"/>
            <a:ext cx="3402011" cy="1913631"/>
          </a:xfrm>
          <a:prstGeom prst="rect">
            <a:avLst/>
          </a:prstGeom>
        </p:spPr>
      </p:pic>
      <p:pic>
        <p:nvPicPr>
          <p:cNvPr id="11" name="Google Shape;88;p1">
            <a:extLst>
              <a:ext uri="{FF2B5EF4-FFF2-40B4-BE49-F238E27FC236}">
                <a16:creationId xmlns:a16="http://schemas.microsoft.com/office/drawing/2014/main" id="{023F031C-87DD-BB40-8993-2F2D38C5B538}"/>
              </a:ext>
            </a:extLst>
          </p:cNvPr>
          <p:cNvPicPr preferRelativeResize="0">
            <a:picLocks noChangeAspect="1"/>
          </p:cNvPicPr>
          <p:nvPr/>
        </p:nvPicPr>
        <p:blipFill rotWithShape="1">
          <a:blip r:embed="rId11">
            <a:alphaModFix/>
          </a:blip>
          <a:srcRect/>
          <a:stretch/>
        </p:blipFill>
        <p:spPr>
          <a:xfrm>
            <a:off x="46932" y="5916713"/>
            <a:ext cx="941287" cy="941287"/>
          </a:xfrm>
          <a:prstGeom prst="rect">
            <a:avLst/>
          </a:prstGeom>
          <a:noFill/>
          <a:ln>
            <a:noFill/>
          </a:ln>
        </p:spPr>
      </p:pic>
      <p:pic>
        <p:nvPicPr>
          <p:cNvPr id="17" name="Picture 16">
            <a:extLst>
              <a:ext uri="{FF2B5EF4-FFF2-40B4-BE49-F238E27FC236}">
                <a16:creationId xmlns:a16="http://schemas.microsoft.com/office/drawing/2014/main" id="{CF7E6CB2-828F-A54A-859E-C22D80E107CF}"/>
              </a:ext>
            </a:extLst>
          </p:cNvPr>
          <p:cNvPicPr>
            <a:picLocks noChangeAspect="1"/>
          </p:cNvPicPr>
          <p:nvPr/>
        </p:nvPicPr>
        <p:blipFill>
          <a:blip r:embed="rId12"/>
          <a:stretch>
            <a:fillRect/>
          </a:stretch>
        </p:blipFill>
        <p:spPr>
          <a:xfrm>
            <a:off x="9727314" y="-12449"/>
            <a:ext cx="2464686" cy="969712"/>
          </a:xfrm>
          <a:prstGeom prst="rect">
            <a:avLst/>
          </a:prstGeom>
        </p:spPr>
      </p:pic>
      <p:pic>
        <p:nvPicPr>
          <p:cNvPr id="18" name="Picture 17">
            <a:extLst>
              <a:ext uri="{FF2B5EF4-FFF2-40B4-BE49-F238E27FC236}">
                <a16:creationId xmlns:a16="http://schemas.microsoft.com/office/drawing/2014/main" id="{9CD8170B-6308-4F42-A9D3-7D94801D43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434" y="3805933"/>
            <a:ext cx="2553890" cy="2096844"/>
          </a:xfrm>
          <a:prstGeom prst="rect">
            <a:avLst/>
          </a:prstGeom>
        </p:spPr>
      </p:pic>
      <p:pic>
        <p:nvPicPr>
          <p:cNvPr id="20" name="Picture 19">
            <a:extLst>
              <a:ext uri="{FF2B5EF4-FFF2-40B4-BE49-F238E27FC236}">
                <a16:creationId xmlns:a16="http://schemas.microsoft.com/office/drawing/2014/main" id="{2A131470-EC57-7049-B5B0-783D289976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83017" y="3744158"/>
            <a:ext cx="1714500" cy="22203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repeatCount="indefinite"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8833-C634-9547-815D-C6E04959F1DE}"/>
              </a:ext>
            </a:extLst>
          </p:cNvPr>
          <p:cNvSpPr>
            <a:spLocks noGrp="1"/>
          </p:cNvSpPr>
          <p:nvPr>
            <p:ph type="title"/>
          </p:nvPr>
        </p:nvSpPr>
        <p:spPr>
          <a:xfrm>
            <a:off x="1120140" y="-20765"/>
            <a:ext cx="10047457" cy="933850"/>
          </a:xfrm>
        </p:spPr>
        <p:txBody>
          <a:bodyPr>
            <a:normAutofit fontScale="90000"/>
          </a:bodyPr>
          <a:lstStyle/>
          <a:p>
            <a:pPr algn="ctr"/>
            <a:r>
              <a:rPr lang="en-US" b="1" dirty="0"/>
              <a:t>An Existing Example: the Global Drifter Program </a:t>
            </a:r>
            <a:br>
              <a:rPr lang="en-US" b="1" dirty="0"/>
            </a:br>
            <a:r>
              <a:rPr lang="en-US" sz="1800" b="1" dirty="0"/>
              <a:t>The Only Global In-Situ Ocean Observing Network </a:t>
            </a:r>
            <a:br>
              <a:rPr lang="en-US" sz="1800" b="1" dirty="0"/>
            </a:br>
            <a:r>
              <a:rPr lang="en-US" sz="1800" b="1" dirty="0"/>
              <a:t>for Making Observations at the Air-Sea Interface</a:t>
            </a:r>
            <a:endParaRPr lang="en-US" b="1" dirty="0"/>
          </a:p>
        </p:txBody>
      </p:sp>
      <p:pic>
        <p:nvPicPr>
          <p:cNvPr id="4" name="Content Placeholder 3">
            <a:extLst>
              <a:ext uri="{FF2B5EF4-FFF2-40B4-BE49-F238E27FC236}">
                <a16:creationId xmlns:a16="http://schemas.microsoft.com/office/drawing/2014/main" id="{F2B82890-4A6F-9D40-B7DF-6DB062EED9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2" y="981430"/>
            <a:ext cx="5531206" cy="2874829"/>
          </a:xfrm>
          <a:prstGeom prst="rect">
            <a:avLst/>
          </a:prstGeom>
        </p:spPr>
      </p:pic>
      <p:pic>
        <p:nvPicPr>
          <p:cNvPr id="7" name="Picture 6">
            <a:extLst>
              <a:ext uri="{FF2B5EF4-FFF2-40B4-BE49-F238E27FC236}">
                <a16:creationId xmlns:a16="http://schemas.microsoft.com/office/drawing/2014/main" id="{3E95BF81-0955-D341-A5EF-66AC62C038E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987"/>
          <a:stretch/>
        </p:blipFill>
        <p:spPr>
          <a:xfrm>
            <a:off x="-120390" y="3883704"/>
            <a:ext cx="1803503" cy="1745500"/>
          </a:xfrm>
          <a:prstGeom prst="rect">
            <a:avLst/>
          </a:prstGeom>
        </p:spPr>
      </p:pic>
      <p:pic>
        <p:nvPicPr>
          <p:cNvPr id="30" name="Picture 29">
            <a:extLst>
              <a:ext uri="{FF2B5EF4-FFF2-40B4-BE49-F238E27FC236}">
                <a16:creationId xmlns:a16="http://schemas.microsoft.com/office/drawing/2014/main" id="{E24A97BB-B2A4-9E44-A788-9E70FF757286}"/>
              </a:ext>
            </a:extLst>
          </p:cNvPr>
          <p:cNvPicPr>
            <a:picLocks noChangeAspect="1"/>
          </p:cNvPicPr>
          <p:nvPr/>
        </p:nvPicPr>
        <p:blipFill>
          <a:blip r:embed="rId5"/>
          <a:stretch>
            <a:fillRect/>
          </a:stretch>
        </p:blipFill>
        <p:spPr>
          <a:xfrm>
            <a:off x="6630622" y="786514"/>
            <a:ext cx="4668226" cy="3763162"/>
          </a:xfrm>
          <a:prstGeom prst="rect">
            <a:avLst/>
          </a:prstGeom>
        </p:spPr>
      </p:pic>
      <p:pic>
        <p:nvPicPr>
          <p:cNvPr id="31" name="Picture 2" descr="http://explorations.ucsd.edu/files/2013/05/LARGE_RH_Navy_Drifters_130528-N-HA376-137.jpg">
            <a:extLst>
              <a:ext uri="{FF2B5EF4-FFF2-40B4-BE49-F238E27FC236}">
                <a16:creationId xmlns:a16="http://schemas.microsoft.com/office/drawing/2014/main" id="{9A5BD2D9-392F-5147-A85E-0520A74B28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83113" y="5602375"/>
            <a:ext cx="3048954" cy="1255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2A00660-C7F4-144A-B2B6-A977C213EB14}"/>
              </a:ext>
            </a:extLst>
          </p:cNvPr>
          <p:cNvSpPr/>
          <p:nvPr/>
        </p:nvSpPr>
        <p:spPr>
          <a:xfrm>
            <a:off x="1683113" y="3047951"/>
            <a:ext cx="4575577" cy="2554545"/>
          </a:xfrm>
          <a:prstGeom prst="rect">
            <a:avLst/>
          </a:prstGeom>
          <a:solidFill>
            <a:schemeClr val="bg2">
              <a:lumMod val="90000"/>
            </a:schemeClr>
          </a:solidFill>
          <a:ln>
            <a:solidFill>
              <a:schemeClr val="tx1"/>
            </a:solidFill>
          </a:ln>
        </p:spPr>
        <p:txBody>
          <a:bodyPr wrap="square">
            <a:spAutoFit/>
          </a:bodyPr>
          <a:lstStyle/>
          <a:p>
            <a:pPr lvl="0" algn="just"/>
            <a:r>
              <a:rPr lang="en-US" altLang="en-US" sz="2000" b="1" i="1" dirty="0">
                <a:solidFill>
                  <a:prstClr val="black"/>
                </a:solidFill>
                <a:ea typeface="Batang" pitchFamily="18" charset="-127"/>
              </a:rPr>
              <a:t>Overarching Goals</a:t>
            </a:r>
            <a:r>
              <a:rPr lang="en-US" altLang="en-US" sz="2000" b="1" dirty="0">
                <a:solidFill>
                  <a:prstClr val="black"/>
                </a:solidFill>
                <a:ea typeface="Batang" pitchFamily="18" charset="-127"/>
              </a:rPr>
              <a:t>:</a:t>
            </a:r>
            <a:r>
              <a:rPr lang="en-US" altLang="en-US" sz="2000" dirty="0">
                <a:solidFill>
                  <a:prstClr val="black"/>
                </a:solidFill>
                <a:ea typeface="Batang" pitchFamily="18" charset="-127"/>
              </a:rPr>
              <a:t>  </a:t>
            </a:r>
          </a:p>
          <a:p>
            <a:pPr lvl="0" algn="just"/>
            <a:r>
              <a:rPr lang="en-US" altLang="en-US" sz="2000" b="1" dirty="0">
                <a:solidFill>
                  <a:prstClr val="black"/>
                </a:solidFill>
                <a:ea typeface="Batang" pitchFamily="18" charset="-127"/>
              </a:rPr>
              <a:t>Maintain</a:t>
            </a:r>
            <a:r>
              <a:rPr lang="en-US" altLang="en-US" sz="2000" dirty="0">
                <a:solidFill>
                  <a:prstClr val="black"/>
                </a:solidFill>
                <a:ea typeface="Batang" pitchFamily="18" charset="-127"/>
              </a:rPr>
              <a:t> a global 5</a:t>
            </a:r>
            <a:r>
              <a:rPr lang="en-US" altLang="en-US" sz="2000" dirty="0">
                <a:solidFill>
                  <a:prstClr val="black"/>
                </a:solidFill>
                <a:ea typeface="MS PGothic"/>
              </a:rPr>
              <a:t>º</a:t>
            </a:r>
            <a:r>
              <a:rPr lang="en-US" altLang="en-US" sz="2000" dirty="0">
                <a:solidFill>
                  <a:prstClr val="black"/>
                </a:solidFill>
                <a:ea typeface="Batang" pitchFamily="18" charset="-127"/>
              </a:rPr>
              <a:t>x5</a:t>
            </a:r>
            <a:r>
              <a:rPr lang="en-US" altLang="en-US" sz="2000" dirty="0">
                <a:solidFill>
                  <a:prstClr val="black"/>
                </a:solidFill>
                <a:ea typeface="MS PGothic"/>
              </a:rPr>
              <a:t>º</a:t>
            </a:r>
            <a:r>
              <a:rPr lang="en-US" altLang="en-US" sz="2000" dirty="0">
                <a:solidFill>
                  <a:prstClr val="black"/>
                </a:solidFill>
                <a:ea typeface="Batang" pitchFamily="18" charset="-127"/>
              </a:rPr>
              <a:t> array of surface drifting buoys to meet the needs for an accurate and globally dense set of in-situ observations: </a:t>
            </a:r>
            <a:r>
              <a:rPr lang="en-US" altLang="en-US" sz="2000" b="1" dirty="0">
                <a:solidFill>
                  <a:prstClr val="black"/>
                </a:solidFill>
                <a:ea typeface="Batang" pitchFamily="18" charset="-127"/>
              </a:rPr>
              <a:t>mixed layer currents, SST</a:t>
            </a:r>
            <a:r>
              <a:rPr lang="en-US" altLang="en-US" sz="2000" dirty="0">
                <a:solidFill>
                  <a:prstClr val="black"/>
                </a:solidFill>
                <a:ea typeface="Batang" pitchFamily="18" charset="-127"/>
              </a:rPr>
              <a:t>, </a:t>
            </a:r>
            <a:r>
              <a:rPr lang="en-US" altLang="en-US" sz="2000" b="1" dirty="0">
                <a:solidFill>
                  <a:prstClr val="black"/>
                </a:solidFill>
                <a:ea typeface="Batang" pitchFamily="18" charset="-127"/>
              </a:rPr>
              <a:t>atmospheric pressure</a:t>
            </a:r>
            <a:r>
              <a:rPr lang="en-US" altLang="en-US" sz="2000" dirty="0">
                <a:solidFill>
                  <a:prstClr val="black"/>
                </a:solidFill>
                <a:ea typeface="Batang" pitchFamily="18" charset="-127"/>
              </a:rPr>
              <a:t>, winds, and salinity</a:t>
            </a:r>
          </a:p>
          <a:p>
            <a:pPr lvl="0" algn="just"/>
            <a:r>
              <a:rPr lang="en-US" altLang="en-US" sz="2000" b="1" dirty="0">
                <a:solidFill>
                  <a:prstClr val="black"/>
                </a:solidFill>
                <a:ea typeface="Batang" pitchFamily="18" charset="-127"/>
              </a:rPr>
              <a:t>Work</a:t>
            </a:r>
            <a:r>
              <a:rPr lang="en-US" altLang="en-US" sz="2000" dirty="0">
                <a:solidFill>
                  <a:prstClr val="black"/>
                </a:solidFill>
                <a:ea typeface="Batang" pitchFamily="18" charset="-127"/>
              </a:rPr>
              <a:t>  with the international community to maintain the array</a:t>
            </a:r>
          </a:p>
        </p:txBody>
      </p:sp>
      <p:pic>
        <p:nvPicPr>
          <p:cNvPr id="14" name="Picture 13" descr="C:\Documents and Settings\lumpkin\My Documents\My Pictures\logos\gdp_logo.jpg">
            <a:extLst>
              <a:ext uri="{FF2B5EF4-FFF2-40B4-BE49-F238E27FC236}">
                <a16:creationId xmlns:a16="http://schemas.microsoft.com/office/drawing/2014/main" id="{7969D0AE-F0A9-284C-9436-FA42EED71F8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909"/>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5">
            <a:extLst>
              <a:ext uri="{FF2B5EF4-FFF2-40B4-BE49-F238E27FC236}">
                <a16:creationId xmlns:a16="http://schemas.microsoft.com/office/drawing/2014/main" id="{C19D86A6-A5DC-6B49-B4D7-458181B73946}"/>
              </a:ext>
            </a:extLst>
          </p:cNvPr>
          <p:cNvSpPr/>
          <p:nvPr/>
        </p:nvSpPr>
        <p:spPr>
          <a:xfrm>
            <a:off x="11167597" y="-20765"/>
            <a:ext cx="1024403" cy="1007414"/>
          </a:xfrm>
          <a:prstGeom prst="rect">
            <a:avLst/>
          </a:prstGeom>
          <a:blipFill>
            <a:blip r:embed="rId8" cstate="print"/>
            <a:stretch>
              <a:fillRect/>
            </a:stretch>
          </a:blipFill>
        </p:spPr>
        <p:txBody>
          <a:bodyPr wrap="square" lIns="0" tIns="0" rIns="0" bIns="0" rtlCol="0"/>
          <a:lstStyle/>
          <a:p>
            <a:endParaRPr/>
          </a:p>
        </p:txBody>
      </p:sp>
      <p:sp>
        <p:nvSpPr>
          <p:cNvPr id="3" name="Rectangle 2">
            <a:extLst>
              <a:ext uri="{FF2B5EF4-FFF2-40B4-BE49-F238E27FC236}">
                <a16:creationId xmlns:a16="http://schemas.microsoft.com/office/drawing/2014/main" id="{EA7630A0-216D-EE48-BD4E-E22A6294E919}"/>
              </a:ext>
            </a:extLst>
          </p:cNvPr>
          <p:cNvSpPr/>
          <p:nvPr/>
        </p:nvSpPr>
        <p:spPr>
          <a:xfrm>
            <a:off x="6258690" y="4549676"/>
            <a:ext cx="5891514" cy="2308324"/>
          </a:xfrm>
          <a:prstGeom prst="rect">
            <a:avLst/>
          </a:prstGeom>
          <a:solidFill>
            <a:schemeClr val="bg2">
              <a:lumMod val="90000"/>
            </a:schemeClr>
          </a:solidFill>
          <a:ln>
            <a:solidFill>
              <a:schemeClr val="tx1"/>
            </a:solidFill>
          </a:ln>
        </p:spPr>
        <p:txBody>
          <a:bodyPr wrap="square">
            <a:spAutoFit/>
          </a:bodyPr>
          <a:lstStyle/>
          <a:p>
            <a:pPr algn="ctr"/>
            <a:r>
              <a:rPr lang="en-US" sz="2400" dirty="0"/>
              <a:t>The GDP provides several observational baselines in the upper-ocean mixed-layer, and fills a unique role in the Global Climate Observing System. The positive impacts of the global and publicly available drifter data are large and well documented</a:t>
            </a:r>
          </a:p>
        </p:txBody>
      </p:sp>
      <p:pic>
        <p:nvPicPr>
          <p:cNvPr id="11" name="Google Shape;88;p1">
            <a:extLst>
              <a:ext uri="{FF2B5EF4-FFF2-40B4-BE49-F238E27FC236}">
                <a16:creationId xmlns:a16="http://schemas.microsoft.com/office/drawing/2014/main" id="{90E6A88A-5023-764D-938B-6022A36E6DA5}"/>
              </a:ext>
            </a:extLst>
          </p:cNvPr>
          <p:cNvPicPr preferRelativeResize="0">
            <a:picLocks noChangeAspect="1"/>
          </p:cNvPicPr>
          <p:nvPr/>
        </p:nvPicPr>
        <p:blipFill rotWithShape="1">
          <a:blip r:embed="rId9">
            <a:alphaModFix/>
          </a:blip>
          <a:srcRect/>
          <a:stretch/>
        </p:blipFill>
        <p:spPr>
          <a:xfrm>
            <a:off x="46932" y="5916713"/>
            <a:ext cx="941287" cy="941287"/>
          </a:xfrm>
          <a:prstGeom prst="rect">
            <a:avLst/>
          </a:prstGeom>
          <a:noFill/>
          <a:ln>
            <a:noFill/>
          </a:ln>
        </p:spPr>
      </p:pic>
    </p:spTree>
    <p:extLst>
      <p:ext uri="{BB962C8B-B14F-4D97-AF65-F5344CB8AC3E}">
        <p14:creationId xmlns:p14="http://schemas.microsoft.com/office/powerpoint/2010/main" val="498647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98EF-A930-4949-97EC-03BC04C8F55F}"/>
              </a:ext>
            </a:extLst>
          </p:cNvPr>
          <p:cNvSpPr>
            <a:spLocks noGrp="1"/>
          </p:cNvSpPr>
          <p:nvPr>
            <p:ph type="title"/>
          </p:nvPr>
        </p:nvSpPr>
        <p:spPr>
          <a:xfrm>
            <a:off x="0" y="0"/>
            <a:ext cx="12192000" cy="1325563"/>
          </a:xfrm>
        </p:spPr>
        <p:txBody>
          <a:bodyPr/>
          <a:lstStyle/>
          <a:p>
            <a:pPr algn="ctr"/>
            <a:r>
              <a:rPr lang="en-US" dirty="0"/>
              <a:t>Some Ideas for an Efficient/Quick Implementation of a Global Array</a:t>
            </a:r>
          </a:p>
        </p:txBody>
      </p:sp>
      <p:sp>
        <p:nvSpPr>
          <p:cNvPr id="3" name="Content Placeholder 2">
            <a:extLst>
              <a:ext uri="{FF2B5EF4-FFF2-40B4-BE49-F238E27FC236}">
                <a16:creationId xmlns:a16="http://schemas.microsoft.com/office/drawing/2014/main" id="{8309EFEE-7DD3-0E49-B7BD-52E395336710}"/>
              </a:ext>
            </a:extLst>
          </p:cNvPr>
          <p:cNvSpPr>
            <a:spLocks noGrp="1"/>
          </p:cNvSpPr>
          <p:nvPr>
            <p:ph idx="1"/>
          </p:nvPr>
        </p:nvSpPr>
        <p:spPr>
          <a:xfrm>
            <a:off x="163830" y="1154430"/>
            <a:ext cx="6259830" cy="2114550"/>
          </a:xfrm>
        </p:spPr>
        <p:txBody>
          <a:bodyPr>
            <a:noAutofit/>
          </a:bodyPr>
          <a:lstStyle/>
          <a:p>
            <a:r>
              <a:rPr lang="en-US" sz="2200" b="1" dirty="0"/>
              <a:t>Array Design Domain</a:t>
            </a:r>
            <a:r>
              <a:rPr lang="en-US" sz="2200" dirty="0"/>
              <a:t>: define common requirements (e.g. size of array and distribution with pilots and OSSE) for major applications such as;</a:t>
            </a:r>
          </a:p>
          <a:p>
            <a:pPr>
              <a:buFont typeface="Wingdings" pitchFamily="2" charset="2"/>
              <a:buChar char="Ø"/>
            </a:pPr>
            <a:r>
              <a:rPr lang="en-US" sz="2200" dirty="0"/>
              <a:t>Validation of modeled sea-state</a:t>
            </a:r>
          </a:p>
          <a:p>
            <a:pPr>
              <a:buFont typeface="Wingdings" pitchFamily="2" charset="2"/>
              <a:buChar char="Ø"/>
            </a:pPr>
            <a:r>
              <a:rPr lang="en-US" sz="2200" dirty="0"/>
              <a:t>Assimilation of directional spectra into forecasting models</a:t>
            </a:r>
          </a:p>
          <a:p>
            <a:pPr>
              <a:buFont typeface="Wingdings" pitchFamily="2" charset="2"/>
              <a:buChar char="Ø"/>
            </a:pPr>
            <a:r>
              <a:rPr lang="en-US" sz="2200" dirty="0"/>
              <a:t>Satellite Cal-Val</a:t>
            </a:r>
          </a:p>
        </p:txBody>
      </p:sp>
      <p:sp>
        <p:nvSpPr>
          <p:cNvPr id="5" name="TextBox 4">
            <a:extLst>
              <a:ext uri="{FF2B5EF4-FFF2-40B4-BE49-F238E27FC236}">
                <a16:creationId xmlns:a16="http://schemas.microsoft.com/office/drawing/2014/main" id="{4271304C-4D85-D540-B697-90CC5960281D}"/>
              </a:ext>
            </a:extLst>
          </p:cNvPr>
          <p:cNvSpPr txBox="1"/>
          <p:nvPr/>
        </p:nvSpPr>
        <p:spPr>
          <a:xfrm>
            <a:off x="1718311" y="1980144"/>
            <a:ext cx="2651760" cy="646331"/>
          </a:xfrm>
          <a:prstGeom prst="rect">
            <a:avLst/>
          </a:prstGeom>
          <a:solidFill>
            <a:schemeClr val="bg2">
              <a:lumMod val="90000"/>
            </a:schemeClr>
          </a:solidFill>
        </p:spPr>
        <p:txBody>
          <a:bodyPr wrap="square" rtlCol="0">
            <a:spAutoFit/>
          </a:bodyPr>
          <a:lstStyle/>
          <a:p>
            <a:r>
              <a:rPr lang="en-US" sz="3600" dirty="0">
                <a:solidFill>
                  <a:srgbClr val="FF0000"/>
                </a:solidFill>
              </a:rPr>
              <a:t>In Progress…</a:t>
            </a:r>
          </a:p>
        </p:txBody>
      </p:sp>
      <p:sp>
        <p:nvSpPr>
          <p:cNvPr id="7" name="Rectangle 6">
            <a:extLst>
              <a:ext uri="{FF2B5EF4-FFF2-40B4-BE49-F238E27FC236}">
                <a16:creationId xmlns:a16="http://schemas.microsoft.com/office/drawing/2014/main" id="{3497F4C7-4957-4344-ACE6-B8D71E042E8C}"/>
              </a:ext>
            </a:extLst>
          </p:cNvPr>
          <p:cNvSpPr/>
          <p:nvPr/>
        </p:nvSpPr>
        <p:spPr>
          <a:xfrm>
            <a:off x="163830" y="5832787"/>
            <a:ext cx="6096000" cy="1006429"/>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sz="2200" b="1" dirty="0">
                <a:solidFill>
                  <a:prstClr val="black"/>
                </a:solidFill>
              </a:rPr>
              <a:t>Data Impact Domain</a:t>
            </a:r>
            <a:r>
              <a:rPr lang="en-US" sz="2200" dirty="0">
                <a:solidFill>
                  <a:prstClr val="black"/>
                </a:solidFill>
              </a:rPr>
              <a:t>: develop impact metrics and assessment tools in parallel with the evolving pilot array</a:t>
            </a:r>
          </a:p>
        </p:txBody>
      </p:sp>
      <p:sp>
        <p:nvSpPr>
          <p:cNvPr id="8" name="Rectangle 7">
            <a:extLst>
              <a:ext uri="{FF2B5EF4-FFF2-40B4-BE49-F238E27FC236}">
                <a16:creationId xmlns:a16="http://schemas.microsoft.com/office/drawing/2014/main" id="{095C0F28-9FB0-1F48-A5E5-CAC74837AF22}"/>
              </a:ext>
            </a:extLst>
          </p:cNvPr>
          <p:cNvSpPr/>
          <p:nvPr/>
        </p:nvSpPr>
        <p:spPr>
          <a:xfrm>
            <a:off x="163830" y="4769802"/>
            <a:ext cx="6096000" cy="1006429"/>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sz="2200" b="1" dirty="0">
                <a:solidFill>
                  <a:prstClr val="black"/>
                </a:solidFill>
              </a:rPr>
              <a:t>Data Distribution Domain:</a:t>
            </a:r>
            <a:r>
              <a:rPr lang="en-US" sz="2200" dirty="0">
                <a:solidFill>
                  <a:prstClr val="black"/>
                </a:solidFill>
              </a:rPr>
              <a:t> data distribution infrastructure, protocols and formats (e.g. GTS bulletins) ready;</a:t>
            </a:r>
          </a:p>
        </p:txBody>
      </p:sp>
      <p:sp>
        <p:nvSpPr>
          <p:cNvPr id="9" name="TextBox 8">
            <a:extLst>
              <a:ext uri="{FF2B5EF4-FFF2-40B4-BE49-F238E27FC236}">
                <a16:creationId xmlns:a16="http://schemas.microsoft.com/office/drawing/2014/main" id="{A77317E2-8B38-F343-BD95-A4C54B5B8D83}"/>
              </a:ext>
            </a:extLst>
          </p:cNvPr>
          <p:cNvSpPr txBox="1"/>
          <p:nvPr/>
        </p:nvSpPr>
        <p:spPr>
          <a:xfrm>
            <a:off x="1718311" y="4949850"/>
            <a:ext cx="2651760" cy="646331"/>
          </a:xfrm>
          <a:prstGeom prst="rect">
            <a:avLst/>
          </a:prstGeom>
          <a:solidFill>
            <a:schemeClr val="bg2">
              <a:lumMod val="90000"/>
            </a:schemeClr>
          </a:solidFill>
        </p:spPr>
        <p:txBody>
          <a:bodyPr wrap="square" rtlCol="0">
            <a:spAutoFit/>
          </a:bodyPr>
          <a:lstStyle/>
          <a:p>
            <a:r>
              <a:rPr lang="en-US" sz="3600" dirty="0">
                <a:solidFill>
                  <a:schemeClr val="accent6">
                    <a:lumMod val="75000"/>
                  </a:schemeClr>
                </a:solidFill>
              </a:rPr>
              <a:t>Done…</a:t>
            </a:r>
          </a:p>
        </p:txBody>
      </p:sp>
      <p:sp>
        <p:nvSpPr>
          <p:cNvPr id="11" name="TextBox 10">
            <a:extLst>
              <a:ext uri="{FF2B5EF4-FFF2-40B4-BE49-F238E27FC236}">
                <a16:creationId xmlns:a16="http://schemas.microsoft.com/office/drawing/2014/main" id="{78E8B792-228A-7E4D-8086-4C922DD6C96A}"/>
              </a:ext>
            </a:extLst>
          </p:cNvPr>
          <p:cNvSpPr txBox="1"/>
          <p:nvPr/>
        </p:nvSpPr>
        <p:spPr>
          <a:xfrm>
            <a:off x="1718311" y="6077245"/>
            <a:ext cx="2651760" cy="646331"/>
          </a:xfrm>
          <a:prstGeom prst="rect">
            <a:avLst/>
          </a:prstGeom>
          <a:solidFill>
            <a:schemeClr val="bg2">
              <a:lumMod val="90000"/>
            </a:schemeClr>
          </a:solidFill>
        </p:spPr>
        <p:txBody>
          <a:bodyPr wrap="square" rtlCol="0">
            <a:spAutoFit/>
          </a:bodyPr>
          <a:lstStyle/>
          <a:p>
            <a:r>
              <a:rPr lang="en-US" sz="3600" dirty="0">
                <a:solidFill>
                  <a:srgbClr val="FF0000"/>
                </a:solidFill>
              </a:rPr>
              <a:t>In Progress…</a:t>
            </a:r>
          </a:p>
        </p:txBody>
      </p:sp>
      <p:sp>
        <p:nvSpPr>
          <p:cNvPr id="12" name="Content Placeholder 2">
            <a:extLst>
              <a:ext uri="{FF2B5EF4-FFF2-40B4-BE49-F238E27FC236}">
                <a16:creationId xmlns:a16="http://schemas.microsoft.com/office/drawing/2014/main" id="{60CEA2CF-1E41-D642-9E78-9CEBAB048FC5}"/>
              </a:ext>
            </a:extLst>
          </p:cNvPr>
          <p:cNvSpPr txBox="1">
            <a:spLocks/>
          </p:cNvSpPr>
          <p:nvPr/>
        </p:nvSpPr>
        <p:spPr>
          <a:xfrm>
            <a:off x="163830" y="3895297"/>
            <a:ext cx="6259830" cy="929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Hardware Domain: </a:t>
            </a:r>
            <a:r>
              <a:rPr lang="en-US" sz="2200" dirty="0"/>
              <a:t>global deployment logistics and infrastructure</a:t>
            </a:r>
          </a:p>
          <a:p>
            <a:endParaRPr lang="en-US" dirty="0"/>
          </a:p>
        </p:txBody>
      </p:sp>
      <p:sp>
        <p:nvSpPr>
          <p:cNvPr id="14" name="TextBox 13">
            <a:extLst>
              <a:ext uri="{FF2B5EF4-FFF2-40B4-BE49-F238E27FC236}">
                <a16:creationId xmlns:a16="http://schemas.microsoft.com/office/drawing/2014/main" id="{C5E8A4CB-8956-C74A-94A3-5927F8E86EAE}"/>
              </a:ext>
            </a:extLst>
          </p:cNvPr>
          <p:cNvSpPr txBox="1"/>
          <p:nvPr/>
        </p:nvSpPr>
        <p:spPr>
          <a:xfrm>
            <a:off x="1695452" y="3978728"/>
            <a:ext cx="2651760" cy="646331"/>
          </a:xfrm>
          <a:prstGeom prst="rect">
            <a:avLst/>
          </a:prstGeom>
          <a:solidFill>
            <a:schemeClr val="bg2">
              <a:lumMod val="90000"/>
            </a:schemeClr>
          </a:solidFill>
        </p:spPr>
        <p:txBody>
          <a:bodyPr wrap="square" rtlCol="0">
            <a:spAutoFit/>
          </a:bodyPr>
          <a:lstStyle/>
          <a:p>
            <a:r>
              <a:rPr lang="en-US" sz="3600" dirty="0">
                <a:solidFill>
                  <a:schemeClr val="accent6">
                    <a:lumMod val="75000"/>
                  </a:schemeClr>
                </a:solidFill>
              </a:rPr>
              <a:t>Done…</a:t>
            </a:r>
          </a:p>
        </p:txBody>
      </p:sp>
      <p:sp>
        <p:nvSpPr>
          <p:cNvPr id="15" name="Content Placeholder 2">
            <a:extLst>
              <a:ext uri="{FF2B5EF4-FFF2-40B4-BE49-F238E27FC236}">
                <a16:creationId xmlns:a16="http://schemas.microsoft.com/office/drawing/2014/main" id="{463B9E14-5F98-3149-B477-D35D3CC2BB1A}"/>
              </a:ext>
            </a:extLst>
          </p:cNvPr>
          <p:cNvSpPr txBox="1">
            <a:spLocks/>
          </p:cNvSpPr>
          <p:nvPr/>
        </p:nvSpPr>
        <p:spPr>
          <a:xfrm>
            <a:off x="6754488" y="1388806"/>
            <a:ext cx="5212722" cy="5334770"/>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Historically, global oceanographic arrays have evolved by first adding the hardware and then (sometimes) demonstrating impacts in order to advocate their sustainability. In the present funding climate, and with multiple competing technologies, an effective approach requires careful design, active engagement of users/stakeholders and infrastructure cost saving considerations/optimizations</a:t>
            </a:r>
          </a:p>
        </p:txBody>
      </p:sp>
    </p:spTree>
    <p:extLst>
      <p:ext uri="{BB962C8B-B14F-4D97-AF65-F5344CB8AC3E}">
        <p14:creationId xmlns:p14="http://schemas.microsoft.com/office/powerpoint/2010/main" val="120965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p:bldP spid="8" grpId="0"/>
      <p:bldP spid="9" grpId="0" animBg="1"/>
      <p:bldP spid="11" grpId="0" animBg="1"/>
      <p:bldP spid="12" grpId="0" uiExpand="1" build="p"/>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6113FAB-1A1E-49A4-886F-96EEE335F710}"/>
              </a:ext>
            </a:extLst>
          </p:cNvPr>
          <p:cNvSpPr txBox="1"/>
          <p:nvPr/>
        </p:nvSpPr>
        <p:spPr>
          <a:xfrm>
            <a:off x="6820774" y="1107800"/>
            <a:ext cx="5371226" cy="5509200"/>
          </a:xfrm>
          <a:prstGeom prst="rect">
            <a:avLst/>
          </a:prstGeom>
          <a:noFill/>
        </p:spPr>
        <p:txBody>
          <a:bodyPr wrap="square">
            <a:spAutoFit/>
          </a:bodyPr>
          <a:lstStyle/>
          <a:p>
            <a:pPr>
              <a:defRPr/>
            </a:pPr>
            <a:r>
              <a:rPr lang="en-US" sz="1600" b="1" dirty="0"/>
              <a:t>THE GDP/LDL R&amp;D IS SCIENTIFICALLY DRIVEN AND TAILORED TO NOAA’S MISSION</a:t>
            </a:r>
          </a:p>
          <a:p>
            <a:pPr marL="160735" indent="-160735">
              <a:buFont typeface="Arial" charset="0"/>
              <a:buChar char="•"/>
              <a:defRPr/>
            </a:pPr>
            <a:r>
              <a:rPr lang="en-US" sz="1600" dirty="0"/>
              <a:t>Low environmental footprints (currently being addressed)</a:t>
            </a:r>
          </a:p>
          <a:p>
            <a:pPr marL="160735" indent="-160735">
              <a:buFont typeface="Arial" charset="0"/>
              <a:buChar char="•"/>
              <a:defRPr/>
            </a:pPr>
            <a:r>
              <a:rPr lang="en-US" sz="1600" dirty="0"/>
              <a:t>Published/well-defined standards</a:t>
            </a:r>
          </a:p>
          <a:p>
            <a:pPr marL="160735" indent="-160735">
              <a:buFont typeface="Arial" charset="0"/>
              <a:buChar char="•"/>
              <a:defRPr/>
            </a:pPr>
            <a:r>
              <a:rPr lang="en-US" sz="1600" dirty="0"/>
              <a:t>Baseline measurements in support of historical record</a:t>
            </a:r>
          </a:p>
          <a:p>
            <a:pPr marL="160735" indent="-160735">
              <a:buFont typeface="Arial" charset="0"/>
              <a:buChar char="•"/>
              <a:defRPr/>
            </a:pPr>
            <a:r>
              <a:rPr lang="en-US" sz="1600" dirty="0"/>
              <a:t>Open data access</a:t>
            </a:r>
          </a:p>
          <a:p>
            <a:pPr marL="160735" indent="-160735">
              <a:buFont typeface="Arial" charset="0"/>
              <a:buChar char="•"/>
              <a:defRPr/>
            </a:pPr>
            <a:endParaRPr lang="en-US" sz="1600" dirty="0"/>
          </a:p>
          <a:p>
            <a:pPr>
              <a:defRPr/>
            </a:pPr>
            <a:r>
              <a:rPr lang="en-US" sz="1600" b="1" dirty="0"/>
              <a:t>THE DWS-D as an Evolving Sensor</a:t>
            </a:r>
          </a:p>
          <a:p>
            <a:pPr marL="285750" indent="-285750">
              <a:buFont typeface="Arial" panose="020B0604020202020204" pitchFamily="34" charset="0"/>
              <a:buChar char="•"/>
              <a:defRPr/>
            </a:pPr>
            <a:r>
              <a:rPr lang="en-US" sz="1600" dirty="0"/>
              <a:t>Continuing Federally Funded R&amp;D allow constant modernization and increased cost-effectiveness</a:t>
            </a:r>
          </a:p>
          <a:p>
            <a:pPr marL="285750" indent="-285750">
              <a:buFont typeface="Arial" panose="020B0604020202020204" pitchFamily="34" charset="0"/>
              <a:buChar char="•"/>
              <a:defRPr/>
            </a:pPr>
            <a:r>
              <a:rPr lang="en-US" sz="1600" dirty="0"/>
              <a:t>Open Access Data Policy allows critical feedback from the user’s base</a:t>
            </a:r>
          </a:p>
          <a:p>
            <a:pPr marL="285750" indent="-285750">
              <a:buFont typeface="Arial" panose="020B0604020202020204" pitchFamily="34" charset="0"/>
              <a:buChar char="•"/>
              <a:defRPr/>
            </a:pPr>
            <a:endParaRPr lang="en-US" sz="1600" dirty="0"/>
          </a:p>
          <a:p>
            <a:pPr>
              <a:defRPr/>
            </a:pPr>
            <a:r>
              <a:rPr lang="en-US" sz="1600" b="1" dirty="0"/>
              <a:t>DWS-D BUILDS ON GDP INFRASTRUCTURE</a:t>
            </a:r>
          </a:p>
          <a:p>
            <a:pPr marL="285750" indent="-285750">
              <a:buFont typeface="Arial" panose="020B0604020202020204" pitchFamily="34" charset="0"/>
              <a:buChar char="•"/>
              <a:defRPr/>
            </a:pPr>
            <a:r>
              <a:rPr lang="en-US" sz="1600" dirty="0"/>
              <a:t>Mature program (over </a:t>
            </a:r>
            <a:r>
              <a:rPr lang="en-US" sz="1600" b="1" dirty="0"/>
              <a:t>40yrs experience</a:t>
            </a:r>
            <a:r>
              <a:rPr lang="en-US" sz="1600" dirty="0"/>
              <a:t>)</a:t>
            </a:r>
          </a:p>
          <a:p>
            <a:pPr marL="285750" indent="-285750">
              <a:buFont typeface="Arial" panose="020B0604020202020204" pitchFamily="34" charset="0"/>
              <a:buChar char="•"/>
              <a:defRPr/>
            </a:pPr>
            <a:r>
              <a:rPr lang="en-US" sz="1600" b="1" dirty="0"/>
              <a:t>Minimum</a:t>
            </a:r>
            <a:r>
              <a:rPr lang="en-US" sz="1600" dirty="0"/>
              <a:t> time to market/roll-out</a:t>
            </a:r>
          </a:p>
          <a:p>
            <a:pPr marL="285750" indent="-285750">
              <a:buFont typeface="Arial" panose="020B0604020202020204" pitchFamily="34" charset="0"/>
              <a:buChar char="•"/>
              <a:defRPr/>
            </a:pPr>
            <a:r>
              <a:rPr lang="en-US" sz="1600" dirty="0"/>
              <a:t>Low overhead costs due to existing scientific and programmatic tasks</a:t>
            </a:r>
          </a:p>
          <a:p>
            <a:pPr marL="285750" indent="-285750">
              <a:buFont typeface="Arial" panose="020B0604020202020204" pitchFamily="34" charset="0"/>
              <a:buChar char="•"/>
              <a:defRPr/>
            </a:pPr>
            <a:r>
              <a:rPr lang="en-US" sz="1600" b="1" dirty="0"/>
              <a:t>Shared technology with SVPB </a:t>
            </a:r>
            <a:r>
              <a:rPr lang="en-US" sz="1600" dirty="0"/>
              <a:t>family means advancements from one will benefit all</a:t>
            </a:r>
          </a:p>
          <a:p>
            <a:pPr marL="285750" indent="-285750">
              <a:buFont typeface="Arial" panose="020B0604020202020204" pitchFamily="34" charset="0"/>
              <a:buChar char="•"/>
              <a:defRPr/>
            </a:pPr>
            <a:r>
              <a:rPr lang="en-US" sz="1600" dirty="0"/>
              <a:t>DWSD data relay was designed around the LDL real-time data management system (GTS, AOML, Scientific partners)</a:t>
            </a:r>
          </a:p>
        </p:txBody>
      </p:sp>
      <p:sp>
        <p:nvSpPr>
          <p:cNvPr id="24" name="Title 1">
            <a:extLst>
              <a:ext uri="{FF2B5EF4-FFF2-40B4-BE49-F238E27FC236}">
                <a16:creationId xmlns:a16="http://schemas.microsoft.com/office/drawing/2014/main" id="{E33EA4B9-0937-4C23-B9D0-B6C9C40DA2E2}"/>
              </a:ext>
            </a:extLst>
          </p:cNvPr>
          <p:cNvSpPr txBox="1">
            <a:spLocks/>
          </p:cNvSpPr>
          <p:nvPr/>
        </p:nvSpPr>
        <p:spPr>
          <a:xfrm>
            <a:off x="1360171" y="92492"/>
            <a:ext cx="9692640" cy="951456"/>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4700" b="1" dirty="0"/>
              <a:t>DWSD &amp; Global Wave Observations: </a:t>
            </a:r>
          </a:p>
          <a:p>
            <a:pPr algn="ctr"/>
            <a:r>
              <a:rPr lang="en-US" altLang="x-none" sz="4700" b="1" dirty="0"/>
              <a:t>A Good Fit for the GDP</a:t>
            </a:r>
          </a:p>
        </p:txBody>
      </p:sp>
      <p:pic>
        <p:nvPicPr>
          <p:cNvPr id="16" name="Picture 15" descr="C:\Documents and Settings\lumpkin\My Documents\My Pictures\logos\gdp_logo.jpg">
            <a:extLst>
              <a:ext uri="{FF2B5EF4-FFF2-40B4-BE49-F238E27FC236}">
                <a16:creationId xmlns:a16="http://schemas.microsoft.com/office/drawing/2014/main" id="{BC38C4F5-7498-0247-BED6-6DF5AADA0C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232"/>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5">
            <a:extLst>
              <a:ext uri="{FF2B5EF4-FFF2-40B4-BE49-F238E27FC236}">
                <a16:creationId xmlns:a16="http://schemas.microsoft.com/office/drawing/2014/main" id="{F0FE6329-0F18-E544-BB9C-7A2338BAD4F8}"/>
              </a:ext>
            </a:extLst>
          </p:cNvPr>
          <p:cNvSpPr/>
          <p:nvPr/>
        </p:nvSpPr>
        <p:spPr>
          <a:xfrm>
            <a:off x="11167597" y="-27319"/>
            <a:ext cx="1024403" cy="1007414"/>
          </a:xfrm>
          <a:prstGeom prst="rect">
            <a:avLst/>
          </a:prstGeom>
          <a:blipFill>
            <a:blip r:embed="rId4" cstate="print"/>
            <a:stretch>
              <a:fillRect/>
            </a:stretch>
          </a:blipFill>
        </p:spPr>
        <p:txBody>
          <a:bodyPr wrap="square" lIns="0" tIns="0" rIns="0" bIns="0" rtlCol="0"/>
          <a:lstStyle/>
          <a:p>
            <a:endParaRPr/>
          </a:p>
        </p:txBody>
      </p:sp>
      <p:sp>
        <p:nvSpPr>
          <p:cNvPr id="12" name="TextBox 2">
            <a:extLst>
              <a:ext uri="{FF2B5EF4-FFF2-40B4-BE49-F238E27FC236}">
                <a16:creationId xmlns:a16="http://schemas.microsoft.com/office/drawing/2014/main" id="{9161C237-5C2A-3D41-8A39-F5634B422C12}"/>
              </a:ext>
            </a:extLst>
          </p:cNvPr>
          <p:cNvSpPr txBox="1">
            <a:spLocks noChangeArrowheads="1"/>
          </p:cNvSpPr>
          <p:nvPr/>
        </p:nvSpPr>
        <p:spPr bwMode="auto">
          <a:xfrm>
            <a:off x="143589" y="5911807"/>
            <a:ext cx="6677185" cy="705193"/>
          </a:xfrm>
          <a:prstGeom prst="rect">
            <a:avLst/>
          </a:prstGeom>
          <a:solidFill>
            <a:schemeClr val="bg2">
              <a:lumMod val="90000"/>
            </a:schemeClr>
          </a:solidFill>
          <a:ln>
            <a:solidFill>
              <a:schemeClr val="tx1"/>
            </a:solidFill>
          </a:ln>
          <a:extLst/>
        </p:spPr>
        <p:txBody>
          <a:bodyPr wrap="square">
            <a:spAutoFit/>
          </a:bodyPr>
          <a:lstStyle>
            <a:lvl1pPr algn="ctr">
              <a:defRPr sz="2400">
                <a:solidFill>
                  <a:schemeClr val="tx1"/>
                </a:solidFill>
                <a:latin typeface="Times New Roman" charset="0"/>
              </a:defRPr>
            </a:lvl1pPr>
            <a:lvl2pPr marL="742950" indent="-285750" algn="ctr">
              <a:defRPr sz="2400">
                <a:solidFill>
                  <a:schemeClr val="tx1"/>
                </a:solidFill>
                <a:latin typeface="Times New Roman" charset="0"/>
              </a:defRPr>
            </a:lvl2pPr>
            <a:lvl3pPr marL="1143000" indent="-228600" algn="ctr">
              <a:defRPr sz="2400">
                <a:solidFill>
                  <a:schemeClr val="tx1"/>
                </a:solidFill>
                <a:latin typeface="Times New Roman" charset="0"/>
              </a:defRPr>
            </a:lvl3pPr>
            <a:lvl4pPr marL="1600200" indent="-228600" algn="ctr">
              <a:defRPr sz="2400">
                <a:solidFill>
                  <a:schemeClr val="tx1"/>
                </a:solidFill>
                <a:latin typeface="Times New Roman" charset="0"/>
              </a:defRPr>
            </a:lvl4pPr>
            <a:lvl5pPr marL="2057400" indent="-228600" algn="ctr">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lnSpc>
                <a:spcPct val="150000"/>
              </a:lnSpc>
            </a:pPr>
            <a:r>
              <a:rPr lang="en-US" altLang="x-none" sz="1400" dirty="0">
                <a:solidFill>
                  <a:srgbClr val="000000"/>
                </a:solidFill>
                <a:latin typeface="Calibri" charset="0"/>
              </a:rPr>
              <a:t>A GLOBAL ARRAY OF WAVE SENSORS IS THE NATURAL EVOLUTION OF THE GDP, A UNIQUE INFRASTRACTURE STRATEGICALLY LOCATED AT THE AIR-SEA INTERFACE</a:t>
            </a:r>
            <a:endParaRPr lang="en-US" altLang="x-none" sz="1400" b="1" dirty="0">
              <a:solidFill>
                <a:srgbClr val="000000"/>
              </a:solidFill>
              <a:latin typeface="Calibri" charset="0"/>
            </a:endParaRPr>
          </a:p>
        </p:txBody>
      </p:sp>
      <p:pic>
        <p:nvPicPr>
          <p:cNvPr id="3" name="Picture 2">
            <a:extLst>
              <a:ext uri="{FF2B5EF4-FFF2-40B4-BE49-F238E27FC236}">
                <a16:creationId xmlns:a16="http://schemas.microsoft.com/office/drawing/2014/main" id="{0B64B9FD-2E5C-B141-A396-ADE9139C5A4A}"/>
              </a:ext>
            </a:extLst>
          </p:cNvPr>
          <p:cNvPicPr>
            <a:picLocks noChangeAspect="1"/>
          </p:cNvPicPr>
          <p:nvPr/>
        </p:nvPicPr>
        <p:blipFill>
          <a:blip r:embed="rId5"/>
          <a:stretch>
            <a:fillRect/>
          </a:stretch>
        </p:blipFill>
        <p:spPr>
          <a:xfrm>
            <a:off x="324183" y="1822784"/>
            <a:ext cx="6819541" cy="3640755"/>
          </a:xfrm>
          <a:prstGeom prst="rect">
            <a:avLst/>
          </a:prstGeom>
        </p:spPr>
      </p:pic>
    </p:spTree>
    <p:extLst>
      <p:ext uri="{BB962C8B-B14F-4D97-AF65-F5344CB8AC3E}">
        <p14:creationId xmlns:p14="http://schemas.microsoft.com/office/powerpoint/2010/main" val="3973671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19F4-8117-A448-84D4-50748E1305BE}"/>
              </a:ext>
            </a:extLst>
          </p:cNvPr>
          <p:cNvSpPr>
            <a:spLocks noGrp="1"/>
          </p:cNvSpPr>
          <p:nvPr>
            <p:ph type="title"/>
          </p:nvPr>
        </p:nvSpPr>
        <p:spPr>
          <a:xfrm>
            <a:off x="358140" y="0"/>
            <a:ext cx="11917680" cy="1325563"/>
          </a:xfrm>
        </p:spPr>
        <p:txBody>
          <a:bodyPr/>
          <a:lstStyle/>
          <a:p>
            <a:r>
              <a:rPr lang="en-US" b="1" dirty="0"/>
              <a:t>How much would it cost? Would it be Sustainable?</a:t>
            </a:r>
          </a:p>
        </p:txBody>
      </p:sp>
      <p:sp>
        <p:nvSpPr>
          <p:cNvPr id="3" name="Content Placeholder 2">
            <a:extLst>
              <a:ext uri="{FF2B5EF4-FFF2-40B4-BE49-F238E27FC236}">
                <a16:creationId xmlns:a16="http://schemas.microsoft.com/office/drawing/2014/main" id="{5D611086-746D-1D4C-ACC0-8C010FD52666}"/>
              </a:ext>
            </a:extLst>
          </p:cNvPr>
          <p:cNvSpPr>
            <a:spLocks noGrp="1"/>
          </p:cNvSpPr>
          <p:nvPr>
            <p:ph idx="1"/>
          </p:nvPr>
        </p:nvSpPr>
        <p:spPr>
          <a:xfrm>
            <a:off x="358140" y="1417002"/>
            <a:ext cx="6122670" cy="5120957"/>
          </a:xfrm>
        </p:spPr>
        <p:txBody>
          <a:bodyPr>
            <a:normAutofit fontScale="92500"/>
          </a:bodyPr>
          <a:lstStyle/>
          <a:p>
            <a:r>
              <a:rPr lang="en-US" dirty="0"/>
              <a:t>The DWSD has evolved from a sustainable, proven technology;</a:t>
            </a:r>
          </a:p>
          <a:p>
            <a:r>
              <a:rPr lang="en-US" dirty="0"/>
              <a:t>‘No-frills’ approach, meaning the DWSD is designed as an expendable instrument with small environmental footprint (post-consumer plastic, or renewable materials);</a:t>
            </a:r>
          </a:p>
          <a:p>
            <a:r>
              <a:rPr lang="en-US" dirty="0"/>
              <a:t>Marginal additional support required for the RT data relay infrastructure;</a:t>
            </a:r>
          </a:p>
          <a:p>
            <a:r>
              <a:rPr lang="en-US" dirty="0"/>
              <a:t>Incremental support required for increased logistic needs (storage, shipping)</a:t>
            </a:r>
          </a:p>
          <a:p>
            <a:r>
              <a:rPr lang="en-US" dirty="0"/>
              <a:t>What is the cost for a 5degX5 </a:t>
            </a:r>
            <a:r>
              <a:rPr lang="en-US" dirty="0" err="1"/>
              <a:t>deg</a:t>
            </a:r>
            <a:r>
              <a:rPr lang="en-US" dirty="0"/>
              <a:t> array?</a:t>
            </a:r>
          </a:p>
          <a:p>
            <a:endParaRPr lang="en-US" dirty="0"/>
          </a:p>
          <a:p>
            <a:endParaRPr lang="en-US" dirty="0"/>
          </a:p>
        </p:txBody>
      </p:sp>
      <p:pic>
        <p:nvPicPr>
          <p:cNvPr id="5" name="Picture 4">
            <a:extLst>
              <a:ext uri="{FF2B5EF4-FFF2-40B4-BE49-F238E27FC236}">
                <a16:creationId xmlns:a16="http://schemas.microsoft.com/office/drawing/2014/main" id="{C6DA56AD-CA0D-064E-AC45-2354F5E03C09}"/>
              </a:ext>
            </a:extLst>
          </p:cNvPr>
          <p:cNvPicPr>
            <a:picLocks noChangeAspect="1"/>
          </p:cNvPicPr>
          <p:nvPr/>
        </p:nvPicPr>
        <p:blipFill rotWithShape="1">
          <a:blip r:embed="rId2"/>
          <a:srcRect l="3657" t="44833" r="10000" b="26833"/>
          <a:stretch/>
        </p:blipFill>
        <p:spPr>
          <a:xfrm>
            <a:off x="6767558" y="1748948"/>
            <a:ext cx="5015820" cy="925830"/>
          </a:xfrm>
          <a:prstGeom prst="rect">
            <a:avLst/>
          </a:prstGeom>
        </p:spPr>
      </p:pic>
      <p:sp>
        <p:nvSpPr>
          <p:cNvPr id="6" name="Title 1">
            <a:extLst>
              <a:ext uri="{FF2B5EF4-FFF2-40B4-BE49-F238E27FC236}">
                <a16:creationId xmlns:a16="http://schemas.microsoft.com/office/drawing/2014/main" id="{DFCEF506-74D8-0747-9EFC-CD7CB042F08E}"/>
              </a:ext>
            </a:extLst>
          </p:cNvPr>
          <p:cNvSpPr txBox="1">
            <a:spLocks/>
          </p:cNvSpPr>
          <p:nvPr/>
        </p:nvSpPr>
        <p:spPr>
          <a:xfrm>
            <a:off x="6560820" y="662780"/>
            <a:ext cx="61017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Hint #1: </a:t>
            </a:r>
          </a:p>
        </p:txBody>
      </p:sp>
      <p:pic>
        <p:nvPicPr>
          <p:cNvPr id="7" name="Picture 6">
            <a:extLst>
              <a:ext uri="{FF2B5EF4-FFF2-40B4-BE49-F238E27FC236}">
                <a16:creationId xmlns:a16="http://schemas.microsoft.com/office/drawing/2014/main" id="{A239BB75-18CB-2B41-9B71-A84EE492D303}"/>
              </a:ext>
            </a:extLst>
          </p:cNvPr>
          <p:cNvPicPr>
            <a:picLocks noChangeAspect="1"/>
          </p:cNvPicPr>
          <p:nvPr/>
        </p:nvPicPr>
        <p:blipFill rotWithShape="1">
          <a:blip r:embed="rId3"/>
          <a:srcRect l="6000" t="51000" b="21000"/>
          <a:stretch/>
        </p:blipFill>
        <p:spPr>
          <a:xfrm>
            <a:off x="6188891" y="3590128"/>
            <a:ext cx="6003109" cy="1005840"/>
          </a:xfrm>
          <a:prstGeom prst="rect">
            <a:avLst/>
          </a:prstGeom>
        </p:spPr>
      </p:pic>
      <p:sp>
        <p:nvSpPr>
          <p:cNvPr id="8" name="Title 1">
            <a:extLst>
              <a:ext uri="{FF2B5EF4-FFF2-40B4-BE49-F238E27FC236}">
                <a16:creationId xmlns:a16="http://schemas.microsoft.com/office/drawing/2014/main" id="{5CACB0FC-1B9D-1241-A355-CAF03E37F401}"/>
              </a:ext>
            </a:extLst>
          </p:cNvPr>
          <p:cNvSpPr txBox="1">
            <a:spLocks/>
          </p:cNvSpPr>
          <p:nvPr/>
        </p:nvSpPr>
        <p:spPr>
          <a:xfrm>
            <a:off x="6560820" y="2629374"/>
            <a:ext cx="61017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Hint #2: </a:t>
            </a:r>
          </a:p>
        </p:txBody>
      </p:sp>
      <p:sp>
        <p:nvSpPr>
          <p:cNvPr id="9" name="Title 1">
            <a:extLst>
              <a:ext uri="{FF2B5EF4-FFF2-40B4-BE49-F238E27FC236}">
                <a16:creationId xmlns:a16="http://schemas.microsoft.com/office/drawing/2014/main" id="{F95E4BC3-35B3-D14F-A540-0B9E4A6E454C}"/>
              </a:ext>
            </a:extLst>
          </p:cNvPr>
          <p:cNvSpPr txBox="1">
            <a:spLocks/>
          </p:cNvSpPr>
          <p:nvPr/>
        </p:nvSpPr>
        <p:spPr>
          <a:xfrm>
            <a:off x="6285548" y="4558193"/>
            <a:ext cx="6101715" cy="243744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Ø"/>
            </a:pPr>
            <a:r>
              <a:rPr lang="en-US" dirty="0"/>
              <a:t>And the  answer is…</a:t>
            </a:r>
          </a:p>
          <a:p>
            <a:pPr marL="571500" indent="-571500">
              <a:buFont typeface="Wingdings" pitchFamily="2" charset="2"/>
              <a:buChar char="Ø"/>
            </a:pPr>
            <a:r>
              <a:rPr lang="en-US" dirty="0"/>
              <a:t>~$2M/year</a:t>
            </a:r>
          </a:p>
          <a:p>
            <a:pPr marL="571500" indent="-571500">
              <a:buFont typeface="Wingdings" pitchFamily="2" charset="2"/>
              <a:buChar char="Ø"/>
            </a:pPr>
            <a:r>
              <a:rPr lang="en-US" dirty="0"/>
              <a:t>Is this sustainable?...</a:t>
            </a:r>
          </a:p>
          <a:p>
            <a:pPr marL="571500" indent="-571500">
              <a:buFont typeface="Wingdings" pitchFamily="2" charset="2"/>
              <a:buChar char="Ø"/>
            </a:pPr>
            <a:r>
              <a:rPr lang="en-US" dirty="0"/>
              <a:t>…Probably yes, it depends on the impacts</a:t>
            </a:r>
          </a:p>
        </p:txBody>
      </p:sp>
    </p:spTree>
    <p:extLst>
      <p:ext uri="{BB962C8B-B14F-4D97-AF65-F5344CB8AC3E}">
        <p14:creationId xmlns:p14="http://schemas.microsoft.com/office/powerpoint/2010/main" val="4068948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linds(horizontal)">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blinds(horizontal)">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blinds(horizontal)">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linds(horizontal)">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4844-22D8-1B4D-9E84-C9473B30ED5C}"/>
              </a:ext>
            </a:extLst>
          </p:cNvPr>
          <p:cNvSpPr>
            <a:spLocks noGrp="1"/>
          </p:cNvSpPr>
          <p:nvPr>
            <p:ph type="title"/>
          </p:nvPr>
        </p:nvSpPr>
        <p:spPr>
          <a:xfrm>
            <a:off x="5181600" y="0"/>
            <a:ext cx="2282190" cy="1325563"/>
          </a:xfrm>
        </p:spPr>
        <p:txBody>
          <a:bodyPr/>
          <a:lstStyle/>
          <a:p>
            <a:r>
              <a:rPr lang="en-US" dirty="0"/>
              <a:t>Impacts</a:t>
            </a:r>
          </a:p>
        </p:txBody>
      </p:sp>
      <p:sp>
        <p:nvSpPr>
          <p:cNvPr id="3" name="Content Placeholder 2">
            <a:extLst>
              <a:ext uri="{FF2B5EF4-FFF2-40B4-BE49-F238E27FC236}">
                <a16:creationId xmlns:a16="http://schemas.microsoft.com/office/drawing/2014/main" id="{E9745436-E63C-4747-92CE-ACFD69C64502}"/>
              </a:ext>
            </a:extLst>
          </p:cNvPr>
          <p:cNvSpPr>
            <a:spLocks noGrp="1"/>
          </p:cNvSpPr>
          <p:nvPr>
            <p:ph idx="1"/>
          </p:nvPr>
        </p:nvSpPr>
        <p:spPr>
          <a:xfrm>
            <a:off x="358140" y="1196974"/>
            <a:ext cx="7105650" cy="5558155"/>
          </a:xfrm>
        </p:spPr>
        <p:txBody>
          <a:bodyPr>
            <a:normAutofit/>
          </a:bodyPr>
          <a:lstStyle/>
          <a:p>
            <a:r>
              <a:rPr lang="en-US" dirty="0"/>
              <a:t>Current: validation of numerical simulations has already proved to be of great interest, for example to NOAA’s National Weather  Services/Ocean Prediction Center</a:t>
            </a:r>
          </a:p>
          <a:p>
            <a:r>
              <a:rPr lang="en-US" dirty="0"/>
              <a:t>Future: Assimilation of Directional Spectra still need work (at least at NOAA’s EMC). Once implemented, OSE studies designed to quantify the improvement (or error reduction) of wave forecasts can be run operationally</a:t>
            </a:r>
          </a:p>
          <a:p>
            <a:r>
              <a:rPr lang="en-US" dirty="0"/>
              <a:t>Others: Remote sensing, research (Physical Oceanography, TC intensification forecasting, </a:t>
            </a:r>
            <a:r>
              <a:rPr lang="en-US" dirty="0" err="1"/>
              <a:t>Subseasonal</a:t>
            </a:r>
            <a:r>
              <a:rPr lang="en-US" dirty="0"/>
              <a:t> to Seasonal predictions, Arctic ice forecasting) coast guard activities</a:t>
            </a:r>
          </a:p>
        </p:txBody>
      </p:sp>
      <p:sp>
        <p:nvSpPr>
          <p:cNvPr id="4" name="Content Placeholder 2">
            <a:extLst>
              <a:ext uri="{FF2B5EF4-FFF2-40B4-BE49-F238E27FC236}">
                <a16:creationId xmlns:a16="http://schemas.microsoft.com/office/drawing/2014/main" id="{5AB2D72E-7E79-B745-BDB3-008BE0679A7E}"/>
              </a:ext>
            </a:extLst>
          </p:cNvPr>
          <p:cNvSpPr txBox="1">
            <a:spLocks/>
          </p:cNvSpPr>
          <p:nvPr/>
        </p:nvSpPr>
        <p:spPr>
          <a:xfrm>
            <a:off x="7818120" y="965896"/>
            <a:ext cx="4373880" cy="5334770"/>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Quantification of impacts need to proceed in parallel with the implementation of the wave array, to adjust the number and distribution of the sensors. This requires dedicated support but the payback consists of an optimally designed global network of wave sensors.</a:t>
            </a:r>
          </a:p>
          <a:p>
            <a:pPr marL="0" indent="0" algn="ctr">
              <a:buNone/>
            </a:pPr>
            <a:r>
              <a:rPr lang="en-US" b="1" dirty="0">
                <a:solidFill>
                  <a:srgbClr val="FF0000"/>
                </a:solidFill>
              </a:rPr>
              <a:t>Aligned with GOOS 2030 Vision</a:t>
            </a:r>
          </a:p>
        </p:txBody>
      </p:sp>
      <p:pic>
        <p:nvPicPr>
          <p:cNvPr id="5" name="Picture 4" descr="C:\Documents and Settings\lumpkin\My Documents\My Pictures\logos\gdp_logo.jpg">
            <a:extLst>
              <a:ext uri="{FF2B5EF4-FFF2-40B4-BE49-F238E27FC236}">
                <a16:creationId xmlns:a16="http://schemas.microsoft.com/office/drawing/2014/main" id="{CBB145BF-926B-6C40-9357-D96F1355B5C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232"/>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5">
            <a:extLst>
              <a:ext uri="{FF2B5EF4-FFF2-40B4-BE49-F238E27FC236}">
                <a16:creationId xmlns:a16="http://schemas.microsoft.com/office/drawing/2014/main" id="{C17CB73F-C2E2-584F-B9B8-08A7A40A52CF}"/>
              </a:ext>
            </a:extLst>
          </p:cNvPr>
          <p:cNvSpPr/>
          <p:nvPr/>
        </p:nvSpPr>
        <p:spPr>
          <a:xfrm>
            <a:off x="11167597" y="-27319"/>
            <a:ext cx="1024403" cy="100741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38818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482532" y="41130"/>
            <a:ext cx="10515600" cy="1325700"/>
          </a:xfrm>
          <a:prstGeom prst="rect">
            <a:avLst/>
          </a:prstGeom>
          <a:solidFill>
            <a:srgbClr val="E5EEF4">
              <a:alpha val="89800"/>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dirty="0">
                <a:latin typeface="Roboto"/>
                <a:ea typeface="Roboto"/>
                <a:cs typeface="Roboto"/>
                <a:sym typeface="Roboto"/>
              </a:rPr>
              <a:t>Sea Level Pressure (SLP) Impacts: </a:t>
            </a:r>
            <a:br>
              <a:rPr lang="en-US" sz="3200" dirty="0">
                <a:latin typeface="Roboto"/>
                <a:ea typeface="Roboto"/>
                <a:cs typeface="Roboto"/>
                <a:sym typeface="Roboto"/>
              </a:rPr>
            </a:br>
            <a:r>
              <a:rPr lang="en-US" sz="3200" dirty="0">
                <a:latin typeface="Roboto"/>
                <a:ea typeface="Roboto"/>
                <a:cs typeface="Roboto"/>
                <a:sym typeface="Roboto"/>
              </a:rPr>
              <a:t>Weather, Altimetry, Climate Indices</a:t>
            </a:r>
            <a:endParaRPr sz="3200" dirty="0">
              <a:latin typeface="Roboto"/>
              <a:ea typeface="Roboto"/>
              <a:cs typeface="Roboto"/>
              <a:sym typeface="Roboto"/>
            </a:endParaRPr>
          </a:p>
        </p:txBody>
      </p:sp>
      <p:sp>
        <p:nvSpPr>
          <p:cNvPr id="104" name="Google Shape;104;p3"/>
          <p:cNvSpPr txBox="1">
            <a:spLocks noGrp="1"/>
          </p:cNvSpPr>
          <p:nvPr>
            <p:ph type="body" idx="1"/>
          </p:nvPr>
        </p:nvSpPr>
        <p:spPr>
          <a:xfrm>
            <a:off x="66811" y="1366830"/>
            <a:ext cx="5600126" cy="5425007"/>
          </a:xfrm>
          <a:prstGeom prst="rect">
            <a:avLst/>
          </a:prstGeom>
          <a:solidFill>
            <a:srgbClr val="E5EEF4">
              <a:alpha val="89803"/>
            </a:srgbClr>
          </a:solidFill>
          <a:ln>
            <a:noFill/>
          </a:ln>
        </p:spPr>
        <p:txBody>
          <a:bodyPr spcFirstLastPara="1" wrap="square" lIns="91425" tIns="45700" rIns="91425" bIns="45700" anchor="t" anchorCtr="0">
            <a:normAutofit lnSpcReduction="10000"/>
          </a:bodyPr>
          <a:lstStyle/>
          <a:p>
            <a:pPr marL="285750" indent="-285750">
              <a:buFont typeface="Arial" panose="020B0604020202020204" pitchFamily="34" charset="0"/>
              <a:buChar char="•"/>
            </a:pPr>
            <a:r>
              <a:rPr lang="en-US" sz="2200" dirty="0"/>
              <a:t>Largest Source of global oceanic </a:t>
            </a:r>
            <a:r>
              <a:rPr lang="en-US" sz="2200" i="1" dirty="0"/>
              <a:t>in-situ</a:t>
            </a:r>
            <a:r>
              <a:rPr lang="en-US" sz="2200" dirty="0"/>
              <a:t> SLP</a:t>
            </a:r>
          </a:p>
          <a:p>
            <a:pPr marL="342900" algn="just">
              <a:buFont typeface="Wingdings" pitchFamily="2" charset="2"/>
              <a:buChar char="Ø"/>
            </a:pPr>
            <a:r>
              <a:rPr lang="en-US" sz="2200" b="1" dirty="0">
                <a:solidFill>
                  <a:prstClr val="black"/>
                </a:solidFill>
              </a:rPr>
              <a:t>Drifters SLP data have the largest positive impact per observations. Both forecasting and climate studies benefit from drifter data, especially in the southern ocean where the drifters are essentially the only source of in-situ SLP data. </a:t>
            </a:r>
            <a:r>
              <a:rPr lang="en-GB" sz="2200" dirty="0">
                <a:solidFill>
                  <a:srgbClr val="000000"/>
                </a:solidFill>
              </a:rPr>
              <a:t>See also Centurioni, et al (2016). </a:t>
            </a:r>
            <a:r>
              <a:rPr lang="en-GB" sz="2200" u="sng" dirty="0">
                <a:solidFill>
                  <a:srgbClr val="000000"/>
                </a:solidFill>
              </a:rPr>
              <a:t>Bulletin of the American Meteorological Society</a:t>
            </a:r>
            <a:r>
              <a:rPr lang="en-GB" sz="2200" dirty="0">
                <a:solidFill>
                  <a:srgbClr val="000000"/>
                </a:solidFill>
              </a:rPr>
              <a:t> </a:t>
            </a:r>
            <a:r>
              <a:rPr lang="en-GB" sz="2200" b="1" dirty="0">
                <a:solidFill>
                  <a:srgbClr val="000000"/>
                </a:solidFill>
              </a:rPr>
              <a:t>98</a:t>
            </a:r>
            <a:r>
              <a:rPr lang="en-GB" sz="2200" dirty="0">
                <a:solidFill>
                  <a:srgbClr val="000000"/>
                </a:solidFill>
              </a:rPr>
              <a:t>(2): 231-238</a:t>
            </a:r>
          </a:p>
          <a:p>
            <a:pPr marL="342900">
              <a:buFont typeface="Wingdings" pitchFamily="2" charset="2"/>
              <a:buChar char="Ø"/>
            </a:pPr>
            <a:r>
              <a:rPr lang="en-US" sz="2200" b="1" dirty="0"/>
              <a:t>Inverse Barometer Effect, from SLP reanalysis, important for altimetry correction</a:t>
            </a:r>
          </a:p>
          <a:p>
            <a:pPr marL="342900">
              <a:buFont typeface="Wingdings" pitchFamily="2" charset="2"/>
              <a:buChar char="Ø"/>
            </a:pPr>
            <a:r>
              <a:rPr lang="en-US" dirty="0"/>
              <a:t>Because of impacts, GDP/DBCP Barometer Upgrade Program, adds ~100 units/year</a:t>
            </a:r>
            <a:endParaRPr lang="en-US" sz="2200" b="1" dirty="0"/>
          </a:p>
          <a:p>
            <a:pPr marL="50800" lvl="0" indent="0" algn="l" rtl="0">
              <a:lnSpc>
                <a:spcPct val="90000"/>
              </a:lnSpc>
              <a:spcBef>
                <a:spcPts val="0"/>
              </a:spcBef>
              <a:spcAft>
                <a:spcPts val="0"/>
              </a:spcAft>
              <a:buSzPts val="2800"/>
              <a:buNone/>
            </a:pPr>
            <a:endParaRPr lang="en-US" sz="2800" dirty="0">
              <a:latin typeface="Roboto"/>
              <a:ea typeface="Roboto"/>
              <a:cs typeface="Roboto"/>
              <a:sym typeface="Roboto"/>
            </a:endParaRPr>
          </a:p>
        </p:txBody>
      </p:sp>
      <p:pic>
        <p:nvPicPr>
          <p:cNvPr id="106" name="Google Shape;106;p3"/>
          <p:cNvPicPr preferRelativeResize="0"/>
          <p:nvPr/>
        </p:nvPicPr>
        <p:blipFill rotWithShape="1">
          <a:blip r:embed="rId3">
            <a:alphaModFix/>
          </a:blip>
          <a:srcRect/>
          <a:stretch/>
        </p:blipFill>
        <p:spPr>
          <a:xfrm>
            <a:off x="80174" y="0"/>
            <a:ext cx="1128866" cy="1128866"/>
          </a:xfrm>
          <a:prstGeom prst="rect">
            <a:avLst/>
          </a:prstGeom>
          <a:noFill/>
          <a:ln>
            <a:noFill/>
          </a:ln>
        </p:spPr>
      </p:pic>
      <p:pic>
        <p:nvPicPr>
          <p:cNvPr id="6" name="Picture 13" descr="C:\Documents and Settings\lumpkin\My Documents\My Pictures\logos\gdp_logo.jpg">
            <a:extLst>
              <a:ext uri="{FF2B5EF4-FFF2-40B4-BE49-F238E27FC236}">
                <a16:creationId xmlns:a16="http://schemas.microsoft.com/office/drawing/2014/main" id="{DC273B4C-F0F6-B942-A434-573D7015E6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79378" y="50151"/>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5">
            <a:extLst>
              <a:ext uri="{FF2B5EF4-FFF2-40B4-BE49-F238E27FC236}">
                <a16:creationId xmlns:a16="http://schemas.microsoft.com/office/drawing/2014/main" id="{FE86C883-08CC-2C4B-B142-6ECD721BCF10}"/>
              </a:ext>
            </a:extLst>
          </p:cNvPr>
          <p:cNvSpPr/>
          <p:nvPr/>
        </p:nvSpPr>
        <p:spPr>
          <a:xfrm>
            <a:off x="11167597" y="0"/>
            <a:ext cx="1024403" cy="1007414"/>
          </a:xfrm>
          <a:prstGeom prst="rect">
            <a:avLst/>
          </a:prstGeom>
          <a:blipFill>
            <a:blip r:embed="rId5" cstate="print"/>
            <a:stretch>
              <a:fillRect/>
            </a:stretch>
          </a:blipFill>
        </p:spPr>
        <p:txBody>
          <a:bodyPr wrap="square" lIns="0" tIns="0" rIns="0" bIns="0" rtlCol="0"/>
          <a:lstStyle/>
          <a:p>
            <a:endParaRPr/>
          </a:p>
        </p:txBody>
      </p:sp>
      <p:sp>
        <p:nvSpPr>
          <p:cNvPr id="13" name="Google Shape;104;p3">
            <a:extLst>
              <a:ext uri="{FF2B5EF4-FFF2-40B4-BE49-F238E27FC236}">
                <a16:creationId xmlns:a16="http://schemas.microsoft.com/office/drawing/2014/main" id="{E1D96BE0-BF5D-8B4C-A352-CED28F2C482F}"/>
              </a:ext>
            </a:extLst>
          </p:cNvPr>
          <p:cNvSpPr txBox="1">
            <a:spLocks/>
          </p:cNvSpPr>
          <p:nvPr/>
        </p:nvSpPr>
        <p:spPr>
          <a:xfrm>
            <a:off x="6031579" y="1376487"/>
            <a:ext cx="2116721" cy="2773436"/>
          </a:xfrm>
          <a:prstGeom prst="rect">
            <a:avLst/>
          </a:prstGeom>
          <a:solidFill>
            <a:srgbClr val="E5EEF4">
              <a:alpha val="89803"/>
            </a:srgbClr>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2pPr>
            <a:lvl3pPr marL="1371600" marR="0" lvl="2"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3pPr>
            <a:lvl4pPr marL="1828800" marR="0" lvl="3"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4pPr>
            <a:lvl5pPr marL="2286000" marR="0" lvl="4"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2100"/>
              </a:spcBef>
              <a:spcAft>
                <a:spcPts val="2100"/>
              </a:spcAft>
              <a:buClr>
                <a:schemeClr val="dk1"/>
              </a:buClr>
              <a:buSzPts val="1800"/>
              <a:buFont typeface="Arial"/>
              <a:buChar char="■"/>
              <a:defRPr sz="1900" b="0" i="0" u="none" strike="noStrike" cap="none">
                <a:solidFill>
                  <a:schemeClr val="dk2"/>
                </a:solidFill>
                <a:latin typeface="Arial"/>
                <a:ea typeface="Arial"/>
                <a:cs typeface="Arial"/>
                <a:sym typeface="Arial"/>
              </a:defRPr>
            </a:lvl9pPr>
          </a:lstStyle>
          <a:p>
            <a:pPr marL="0" indent="0" algn="just">
              <a:buNone/>
            </a:pPr>
            <a:r>
              <a:rPr lang="en-US" sz="2200" b="1" dirty="0">
                <a:solidFill>
                  <a:prstClr val="black"/>
                </a:solidFill>
              </a:rPr>
              <a:t>The barometer drifter array has several large impacts and it is implemented in collaboration with major international weather services</a:t>
            </a:r>
            <a:endParaRPr lang="en-US" sz="2800" dirty="0">
              <a:latin typeface="Roboto"/>
              <a:ea typeface="Roboto"/>
              <a:cs typeface="Roboto"/>
              <a:sym typeface="Roboto"/>
            </a:endParaRPr>
          </a:p>
        </p:txBody>
      </p:sp>
      <p:sp>
        <p:nvSpPr>
          <p:cNvPr id="15" name="Rectangle 14">
            <a:extLst>
              <a:ext uri="{FF2B5EF4-FFF2-40B4-BE49-F238E27FC236}">
                <a16:creationId xmlns:a16="http://schemas.microsoft.com/office/drawing/2014/main" id="{0B4ED5DB-2E43-2F43-BE15-953C1F04513D}"/>
              </a:ext>
            </a:extLst>
          </p:cNvPr>
          <p:cNvSpPr/>
          <p:nvPr/>
        </p:nvSpPr>
        <p:spPr>
          <a:xfrm>
            <a:off x="6031579" y="1376488"/>
            <a:ext cx="2149959" cy="2773436"/>
          </a:xfrm>
          <a:prstGeom prst="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050084-368B-2047-A7B8-8ED038854D42}"/>
              </a:ext>
            </a:extLst>
          </p:cNvPr>
          <p:cNvPicPr>
            <a:picLocks noChangeAspect="1"/>
          </p:cNvPicPr>
          <p:nvPr/>
        </p:nvPicPr>
        <p:blipFill>
          <a:blip r:embed="rId6"/>
          <a:stretch>
            <a:fillRect/>
          </a:stretch>
        </p:blipFill>
        <p:spPr>
          <a:xfrm>
            <a:off x="8388043" y="1220470"/>
            <a:ext cx="3582670" cy="4206476"/>
          </a:xfrm>
          <a:prstGeom prst="rect">
            <a:avLst/>
          </a:prstGeom>
        </p:spPr>
      </p:pic>
      <p:sp>
        <p:nvSpPr>
          <p:cNvPr id="19" name="TextBox 18">
            <a:extLst>
              <a:ext uri="{FF2B5EF4-FFF2-40B4-BE49-F238E27FC236}">
                <a16:creationId xmlns:a16="http://schemas.microsoft.com/office/drawing/2014/main" id="{50474897-288F-2A43-9146-787502B5A222}"/>
              </a:ext>
            </a:extLst>
          </p:cNvPr>
          <p:cNvSpPr txBox="1"/>
          <p:nvPr/>
        </p:nvSpPr>
        <p:spPr>
          <a:xfrm>
            <a:off x="7502239" y="5288340"/>
            <a:ext cx="4815491" cy="1569660"/>
          </a:xfrm>
          <a:prstGeom prst="rect">
            <a:avLst/>
          </a:prstGeom>
          <a:noFill/>
        </p:spPr>
        <p:txBody>
          <a:bodyPr wrap="square" rtlCol="0">
            <a:spAutoFit/>
          </a:bodyPr>
          <a:lstStyle/>
          <a:p>
            <a:r>
              <a:rPr lang="en-GB" sz="1600" dirty="0"/>
              <a:t>Normalised differences of mean sea level pressure root mean-squared errors between  the control and denial experiment for . Red (blue) </a:t>
            </a:r>
          </a:p>
          <a:p>
            <a:r>
              <a:rPr lang="en-GB" sz="1600" dirty="0"/>
              <a:t>colours indicate degradations (improvements) in the denial experiment. Forecast ranges: 12h, 24h, 48h, 72h, 96h and 120h.</a:t>
            </a:r>
            <a:endParaRPr lang="en-US" sz="1600" dirty="0"/>
          </a:p>
        </p:txBody>
      </p:sp>
    </p:spTree>
    <p:extLst>
      <p:ext uri="{BB962C8B-B14F-4D97-AF65-F5344CB8AC3E}">
        <p14:creationId xmlns:p14="http://schemas.microsoft.com/office/powerpoint/2010/main" val="146226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repeatCount="indefinite"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1F2B-6A5E-D347-A701-D264F0725103}"/>
              </a:ext>
            </a:extLst>
          </p:cNvPr>
          <p:cNvSpPr>
            <a:spLocks noGrp="1"/>
          </p:cNvSpPr>
          <p:nvPr>
            <p:ph type="title"/>
          </p:nvPr>
        </p:nvSpPr>
        <p:spPr>
          <a:xfrm>
            <a:off x="838200" y="182249"/>
            <a:ext cx="10515600" cy="1325563"/>
          </a:xfrm>
        </p:spPr>
        <p:txBody>
          <a:bodyPr/>
          <a:lstStyle/>
          <a:p>
            <a:pPr algn="ctr"/>
            <a:r>
              <a:rPr lang="en-US" b="1" dirty="0"/>
              <a:t>Elements of Governance and Best Practices</a:t>
            </a:r>
          </a:p>
        </p:txBody>
      </p:sp>
      <p:sp>
        <p:nvSpPr>
          <p:cNvPr id="3" name="Content Placeholder 2">
            <a:extLst>
              <a:ext uri="{FF2B5EF4-FFF2-40B4-BE49-F238E27FC236}">
                <a16:creationId xmlns:a16="http://schemas.microsoft.com/office/drawing/2014/main" id="{F5818ED1-BA13-0D42-A315-D7E4A0D9B050}"/>
              </a:ext>
            </a:extLst>
          </p:cNvPr>
          <p:cNvSpPr>
            <a:spLocks noGrp="1"/>
          </p:cNvSpPr>
          <p:nvPr>
            <p:ph idx="1"/>
          </p:nvPr>
        </p:nvSpPr>
        <p:spPr>
          <a:xfrm>
            <a:off x="445770" y="1174114"/>
            <a:ext cx="6435090" cy="5592445"/>
          </a:xfrm>
        </p:spPr>
        <p:txBody>
          <a:bodyPr>
            <a:normAutofit/>
          </a:bodyPr>
          <a:lstStyle/>
          <a:p>
            <a:r>
              <a:rPr lang="en-US" dirty="0"/>
              <a:t>Global Drifter Program Steering Committee (US-National)</a:t>
            </a:r>
          </a:p>
          <a:p>
            <a:r>
              <a:rPr lang="en-US" dirty="0"/>
              <a:t>The Data Buoy Cooperation Panel already has a Wave measurement Evaluation and Test (WET) Task Team. This body could be expanded to oversee the international coordination aspect</a:t>
            </a:r>
          </a:p>
          <a:p>
            <a:r>
              <a:rPr lang="en-US" dirty="0"/>
              <a:t>The global wave array will be part of GOOS (IOC) and WMO (JCOMM)</a:t>
            </a:r>
          </a:p>
          <a:p>
            <a:r>
              <a:rPr lang="en-US" dirty="0"/>
              <a:t>Best practices need to be created but many of GDP best practices could be adapted</a:t>
            </a:r>
          </a:p>
        </p:txBody>
      </p:sp>
      <p:sp>
        <p:nvSpPr>
          <p:cNvPr id="5" name="Content Placeholder 2">
            <a:extLst>
              <a:ext uri="{FF2B5EF4-FFF2-40B4-BE49-F238E27FC236}">
                <a16:creationId xmlns:a16="http://schemas.microsoft.com/office/drawing/2014/main" id="{BB5D9B85-377E-504E-9034-F2EAFA891F01}"/>
              </a:ext>
            </a:extLst>
          </p:cNvPr>
          <p:cNvSpPr txBox="1">
            <a:spLocks/>
          </p:cNvSpPr>
          <p:nvPr/>
        </p:nvSpPr>
        <p:spPr>
          <a:xfrm>
            <a:off x="7372350" y="1302951"/>
            <a:ext cx="4373880" cy="5334770"/>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800" b="1" dirty="0"/>
              <a:t>No one wants more meetings and travel but shared governance cutting across different fields will ultimately result in rapid expansion and greater support</a:t>
            </a:r>
          </a:p>
        </p:txBody>
      </p:sp>
      <p:pic>
        <p:nvPicPr>
          <p:cNvPr id="6" name="Picture 5" descr="C:\Documents and Settings\lumpkin\My Documents\My Pictures\logos\gdp_logo.jpg">
            <a:extLst>
              <a:ext uri="{FF2B5EF4-FFF2-40B4-BE49-F238E27FC236}">
                <a16:creationId xmlns:a16="http://schemas.microsoft.com/office/drawing/2014/main" id="{1DF6160B-6342-2B4A-B8EC-32C7DB6900A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232"/>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5">
            <a:extLst>
              <a:ext uri="{FF2B5EF4-FFF2-40B4-BE49-F238E27FC236}">
                <a16:creationId xmlns:a16="http://schemas.microsoft.com/office/drawing/2014/main" id="{6A6C09A7-2BD4-3243-A80C-0AC6F3A50D9A}"/>
              </a:ext>
            </a:extLst>
          </p:cNvPr>
          <p:cNvSpPr/>
          <p:nvPr/>
        </p:nvSpPr>
        <p:spPr>
          <a:xfrm>
            <a:off x="11167597" y="-27319"/>
            <a:ext cx="1024403" cy="100741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66976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D0F97DC-7DF7-457F-904B-7E7F4ABC461A}"/>
              </a:ext>
            </a:extLst>
          </p:cNvPr>
          <p:cNvSpPr txBox="1">
            <a:spLocks/>
          </p:cNvSpPr>
          <p:nvPr/>
        </p:nvSpPr>
        <p:spPr>
          <a:xfrm>
            <a:off x="2570557" y="48262"/>
            <a:ext cx="7040096" cy="1142998"/>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7500" b="1" dirty="0"/>
              <a:t>GDP-US roadmap for the Implementation of a Global Array of Wave sensors</a:t>
            </a:r>
          </a:p>
          <a:p>
            <a:pPr algn="ctr"/>
            <a:r>
              <a:rPr lang="en-US" altLang="x-none" sz="7500" b="1" dirty="0"/>
              <a:t>(2019-2024)</a:t>
            </a:r>
          </a:p>
        </p:txBody>
      </p:sp>
      <p:sp>
        <p:nvSpPr>
          <p:cNvPr id="12" name="object 4">
            <a:extLst>
              <a:ext uri="{FF2B5EF4-FFF2-40B4-BE49-F238E27FC236}">
                <a16:creationId xmlns:a16="http://schemas.microsoft.com/office/drawing/2014/main" id="{3C23C682-A5C6-FD45-93A2-24674D673D1C}"/>
              </a:ext>
            </a:extLst>
          </p:cNvPr>
          <p:cNvSpPr txBox="1"/>
          <p:nvPr/>
        </p:nvSpPr>
        <p:spPr>
          <a:xfrm>
            <a:off x="267418" y="1296240"/>
            <a:ext cx="5823187" cy="5184304"/>
          </a:xfrm>
          <a:prstGeom prst="rect">
            <a:avLst/>
          </a:prstGeom>
        </p:spPr>
        <p:txBody>
          <a:bodyPr vert="horz" wrap="square" lIns="0" tIns="0" rIns="0" bIns="0" rtlCol="0">
            <a:spAutoFit/>
          </a:bodyPr>
          <a:lstStyle/>
          <a:p>
            <a:pPr marL="12700" marR="271780">
              <a:lnSpc>
                <a:spcPct val="70000"/>
              </a:lnSpc>
              <a:spcBef>
                <a:spcPts val="994"/>
              </a:spcBef>
              <a:tabLst>
                <a:tab pos="241300" algn="l"/>
              </a:tabLst>
            </a:pPr>
            <a:r>
              <a:rPr lang="en-US" b="1" spc="-35" dirty="0">
                <a:latin typeface="Calibri"/>
                <a:cs typeface="Calibri"/>
              </a:rPr>
              <a:t>Value for NOAA</a:t>
            </a:r>
          </a:p>
          <a:p>
            <a:pPr marL="298450" marR="271780" indent="-285750">
              <a:lnSpc>
                <a:spcPct val="70000"/>
              </a:lnSpc>
              <a:spcBef>
                <a:spcPts val="994"/>
              </a:spcBef>
              <a:buFont typeface="Arial" panose="020B0604020202020204" pitchFamily="34" charset="0"/>
              <a:buChar char="•"/>
              <a:tabLst>
                <a:tab pos="241300" algn="l"/>
              </a:tabLst>
            </a:pPr>
            <a:r>
              <a:rPr lang="en-US" sz="1600" spc="-35" dirty="0">
                <a:cs typeface="Calibri"/>
              </a:rPr>
              <a:t>Coordination with NOAA-NWS OPC (validation) and EMC (assimilation) has already been started. Importance of global wave observations (e.g. for </a:t>
            </a:r>
            <a:r>
              <a:rPr lang="en-US" sz="1600" spc="-35" dirty="0" err="1">
                <a:cs typeface="Calibri"/>
              </a:rPr>
              <a:t>subseasonal</a:t>
            </a:r>
            <a:r>
              <a:rPr lang="en-US" sz="1600" spc="-35" dirty="0">
                <a:cs typeface="Calibri"/>
              </a:rPr>
              <a:t> to seasonal forecasting) is anticipated for other NWS branches (i.e. CPC)</a:t>
            </a:r>
          </a:p>
          <a:p>
            <a:pPr marL="298450" marR="271780" indent="-285750">
              <a:lnSpc>
                <a:spcPct val="70000"/>
              </a:lnSpc>
              <a:spcBef>
                <a:spcPts val="994"/>
              </a:spcBef>
              <a:buFont typeface="Arial" panose="020B0604020202020204" pitchFamily="34" charset="0"/>
              <a:buChar char="•"/>
              <a:tabLst>
                <a:tab pos="241300" algn="l"/>
              </a:tabLst>
            </a:pPr>
            <a:r>
              <a:rPr lang="en-US" sz="1600" spc="-35" dirty="0">
                <a:cs typeface="Calibri"/>
              </a:rPr>
              <a:t>The design of the network suits NOAA’s needs for improving forecasting and advisory services (through e.g. validation and data ingestion into models as appropriate)</a:t>
            </a:r>
            <a:endParaRPr lang="en-US" b="1" spc="-35" dirty="0">
              <a:latin typeface="Calibri"/>
              <a:cs typeface="Calibri"/>
            </a:endParaRPr>
          </a:p>
          <a:p>
            <a:pPr marL="12700" marR="271780">
              <a:lnSpc>
                <a:spcPct val="70000"/>
              </a:lnSpc>
              <a:spcBef>
                <a:spcPts val="994"/>
              </a:spcBef>
              <a:tabLst>
                <a:tab pos="241300" algn="l"/>
              </a:tabLst>
            </a:pPr>
            <a:r>
              <a:rPr lang="en-US" b="1" spc="-35" dirty="0">
                <a:latin typeface="Calibri"/>
                <a:cs typeface="Calibri"/>
              </a:rPr>
              <a:t>National Domain</a:t>
            </a:r>
          </a:p>
          <a:p>
            <a:pPr marL="241300" marR="271780" indent="-228600">
              <a:lnSpc>
                <a:spcPct val="70000"/>
              </a:lnSpc>
              <a:spcBef>
                <a:spcPts val="994"/>
              </a:spcBef>
              <a:buFont typeface="Arial"/>
              <a:buChar char="•"/>
              <a:tabLst>
                <a:tab pos="241300" algn="l"/>
              </a:tabLst>
            </a:pPr>
            <a:r>
              <a:rPr lang="en-US" sz="1600" spc="-35" dirty="0">
                <a:latin typeface="Calibri"/>
                <a:cs typeface="Calibri"/>
              </a:rPr>
              <a:t>Implement a national offshore network of DWSD around US areas of interest.</a:t>
            </a:r>
          </a:p>
          <a:p>
            <a:pPr marL="12700" marR="271780">
              <a:lnSpc>
                <a:spcPct val="70000"/>
              </a:lnSpc>
              <a:spcBef>
                <a:spcPts val="994"/>
              </a:spcBef>
              <a:tabLst>
                <a:tab pos="241300" algn="l"/>
              </a:tabLst>
            </a:pPr>
            <a:r>
              <a:rPr lang="en-US" b="1" spc="-35" dirty="0">
                <a:latin typeface="Calibri"/>
                <a:cs typeface="Calibri"/>
              </a:rPr>
              <a:t>Global Domain</a:t>
            </a:r>
          </a:p>
          <a:p>
            <a:pPr marL="241300" marR="271780" indent="-228600">
              <a:lnSpc>
                <a:spcPct val="70000"/>
              </a:lnSpc>
              <a:spcBef>
                <a:spcPts val="994"/>
              </a:spcBef>
              <a:buFont typeface="Arial"/>
              <a:buChar char="•"/>
              <a:tabLst>
                <a:tab pos="241300" algn="l"/>
              </a:tabLst>
            </a:pPr>
            <a:r>
              <a:rPr lang="en-US" sz="1600" spc="-35" dirty="0">
                <a:latin typeface="Calibri"/>
                <a:cs typeface="Calibri"/>
              </a:rPr>
              <a:t>Expressions of Interest from : European Union, New Zealand, Australia (AIMS), China First Institute of Oceanography (FIO),  Indonesia Met-Climate Service (BMKG), India’s Ministry of Earth Sciences (</a:t>
            </a:r>
            <a:r>
              <a:rPr lang="en-US" sz="1600" spc="-35" dirty="0" err="1">
                <a:latin typeface="Calibri"/>
                <a:cs typeface="Calibri"/>
              </a:rPr>
              <a:t>MoES</a:t>
            </a:r>
            <a:r>
              <a:rPr lang="en-US" sz="1600" spc="-35" dirty="0">
                <a:latin typeface="Calibri"/>
                <a:cs typeface="Calibri"/>
              </a:rPr>
              <a:t>), can be harvested under OAR/OOMD/GDP guidance and leadership into the first sustained global pilot</a:t>
            </a:r>
          </a:p>
          <a:p>
            <a:pPr marL="12700" marR="271780">
              <a:lnSpc>
                <a:spcPct val="70000"/>
              </a:lnSpc>
              <a:spcBef>
                <a:spcPts val="994"/>
              </a:spcBef>
              <a:tabLst>
                <a:tab pos="241300" algn="l"/>
              </a:tabLst>
            </a:pPr>
            <a:r>
              <a:rPr lang="en-US" sz="1600" spc="-35" dirty="0">
                <a:latin typeface="Calibri"/>
                <a:cs typeface="Calibri"/>
              </a:rPr>
              <a:t>___________________________________________</a:t>
            </a:r>
          </a:p>
          <a:p>
            <a:pPr marL="298450" marR="271780" indent="-285750">
              <a:lnSpc>
                <a:spcPct val="70000"/>
              </a:lnSpc>
              <a:spcBef>
                <a:spcPts val="994"/>
              </a:spcBef>
              <a:buFont typeface="Arial" panose="020B0604020202020204" pitchFamily="34" charset="0"/>
              <a:buChar char="•"/>
              <a:tabLst>
                <a:tab pos="241300" algn="l"/>
              </a:tabLst>
            </a:pPr>
            <a:r>
              <a:rPr lang="en-US" sz="1600" spc="-35" dirty="0">
                <a:latin typeface="Calibri"/>
                <a:cs typeface="Calibri"/>
              </a:rPr>
              <a:t>Implement the two domains within the Framework For Ocean Observing</a:t>
            </a:r>
          </a:p>
          <a:p>
            <a:pPr marL="298450" marR="271780" indent="-285750">
              <a:lnSpc>
                <a:spcPct val="70000"/>
              </a:lnSpc>
              <a:spcBef>
                <a:spcPts val="994"/>
              </a:spcBef>
              <a:buFont typeface="Arial" panose="020B0604020202020204" pitchFamily="34" charset="0"/>
              <a:buChar char="•"/>
              <a:tabLst>
                <a:tab pos="241300" algn="l"/>
              </a:tabLst>
            </a:pPr>
            <a:r>
              <a:rPr lang="en-US" sz="1600" spc="-35" dirty="0">
                <a:latin typeface="Calibri"/>
                <a:cs typeface="Calibri"/>
              </a:rPr>
              <a:t>Adapt to new guidance that will emerge from </a:t>
            </a:r>
            <a:r>
              <a:rPr lang="en-US" sz="1600" spc="-35" dirty="0" err="1">
                <a:latin typeface="Calibri"/>
                <a:cs typeface="Calibri"/>
              </a:rPr>
              <a:t>Oceanobs</a:t>
            </a:r>
            <a:r>
              <a:rPr lang="en-US" sz="1600" spc="-35" dirty="0">
                <a:latin typeface="Calibri"/>
                <a:cs typeface="Calibri"/>
              </a:rPr>
              <a:t> ‘19</a:t>
            </a:r>
          </a:p>
          <a:p>
            <a:pPr marL="241300" marR="271780" indent="-228600">
              <a:lnSpc>
                <a:spcPct val="70000"/>
              </a:lnSpc>
              <a:spcBef>
                <a:spcPts val="994"/>
              </a:spcBef>
              <a:buFont typeface="Arial"/>
              <a:buChar char="•"/>
              <a:tabLst>
                <a:tab pos="241300" algn="l"/>
              </a:tabLst>
            </a:pPr>
            <a:endParaRPr sz="1900" dirty="0">
              <a:latin typeface="Calibri"/>
              <a:cs typeface="Calibri"/>
            </a:endParaRPr>
          </a:p>
        </p:txBody>
      </p:sp>
      <p:sp>
        <p:nvSpPr>
          <p:cNvPr id="2" name="Rectangle 1">
            <a:extLst>
              <a:ext uri="{FF2B5EF4-FFF2-40B4-BE49-F238E27FC236}">
                <a16:creationId xmlns:a16="http://schemas.microsoft.com/office/drawing/2014/main" id="{0661682F-84C9-4CD8-9AF2-24112DFB448E}"/>
              </a:ext>
            </a:extLst>
          </p:cNvPr>
          <p:cNvSpPr/>
          <p:nvPr/>
        </p:nvSpPr>
        <p:spPr>
          <a:xfrm>
            <a:off x="2110085" y="6275300"/>
            <a:ext cx="8753858" cy="620811"/>
          </a:xfrm>
          <a:prstGeom prst="rect">
            <a:avLst/>
          </a:prstGeom>
          <a:solidFill>
            <a:schemeClr val="bg2">
              <a:lumMod val="90000"/>
            </a:schemeClr>
          </a:solidFill>
          <a:ln>
            <a:solidFill>
              <a:srgbClr val="000000"/>
            </a:solidFill>
          </a:ln>
        </p:spPr>
        <p:txBody>
          <a:bodyPr wrap="square">
            <a:spAutoFit/>
          </a:bodyPr>
          <a:lstStyle/>
          <a:p>
            <a:pPr marL="12700" marR="271780" algn="ctr">
              <a:lnSpc>
                <a:spcPct val="70000"/>
              </a:lnSpc>
              <a:spcBef>
                <a:spcPts val="994"/>
              </a:spcBef>
              <a:tabLst>
                <a:tab pos="241300" algn="l"/>
              </a:tabLst>
            </a:pPr>
            <a:r>
              <a:rPr lang="en-US" b="1" spc="-35" dirty="0">
                <a:cs typeface="Calibri"/>
              </a:rPr>
              <a:t>OVERARCHING GOAL</a:t>
            </a:r>
          </a:p>
          <a:p>
            <a:pPr marL="12700" marR="271780" algn="ctr">
              <a:lnSpc>
                <a:spcPct val="70000"/>
              </a:lnSpc>
              <a:spcBef>
                <a:spcPts val="994"/>
              </a:spcBef>
              <a:tabLst>
                <a:tab pos="241300" algn="l"/>
              </a:tabLst>
            </a:pPr>
            <a:r>
              <a:rPr lang="en-US" spc="-35" dirty="0">
                <a:cs typeface="Calibri"/>
              </a:rPr>
              <a:t>Implement and sustain a global array of DWSD</a:t>
            </a:r>
          </a:p>
        </p:txBody>
      </p:sp>
      <p:pic>
        <p:nvPicPr>
          <p:cNvPr id="5" name="Picture 4">
            <a:extLst>
              <a:ext uri="{FF2B5EF4-FFF2-40B4-BE49-F238E27FC236}">
                <a16:creationId xmlns:a16="http://schemas.microsoft.com/office/drawing/2014/main" id="{D97B65F1-3381-46A6-BE05-955E3C3B0F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42"/>
          <a:stretch/>
        </p:blipFill>
        <p:spPr>
          <a:xfrm rot="5400000">
            <a:off x="8571593" y="1186881"/>
            <a:ext cx="2913934" cy="3207169"/>
          </a:xfrm>
          <a:prstGeom prst="rect">
            <a:avLst/>
          </a:prstGeom>
        </p:spPr>
      </p:pic>
      <p:pic>
        <p:nvPicPr>
          <p:cNvPr id="14" name="Picture 13">
            <a:extLst>
              <a:ext uri="{FF2B5EF4-FFF2-40B4-BE49-F238E27FC236}">
                <a16:creationId xmlns:a16="http://schemas.microsoft.com/office/drawing/2014/main" id="{60F331BF-D597-4E10-A1A9-BD0536D3B3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69"/>
          <a:stretch/>
        </p:blipFill>
        <p:spPr>
          <a:xfrm>
            <a:off x="7063088" y="1333497"/>
            <a:ext cx="2211541" cy="2771697"/>
          </a:xfrm>
          <a:prstGeom prst="rect">
            <a:avLst/>
          </a:prstGeom>
        </p:spPr>
      </p:pic>
      <p:pic>
        <p:nvPicPr>
          <p:cNvPr id="13" name="Picture 12" descr="C:\Documents and Settings\lumpkin\My Documents\My Pictures\logos\gdp_logo.jpg">
            <a:extLst>
              <a:ext uri="{FF2B5EF4-FFF2-40B4-BE49-F238E27FC236}">
                <a16:creationId xmlns:a16="http://schemas.microsoft.com/office/drawing/2014/main" id="{DCA2986B-23C7-5E4B-8E24-400FA6D84B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5">
            <a:extLst>
              <a:ext uri="{FF2B5EF4-FFF2-40B4-BE49-F238E27FC236}">
                <a16:creationId xmlns:a16="http://schemas.microsoft.com/office/drawing/2014/main" id="{0D76F61B-ECD2-E542-AE8B-9521D90864F0}"/>
              </a:ext>
            </a:extLst>
          </p:cNvPr>
          <p:cNvSpPr/>
          <p:nvPr/>
        </p:nvSpPr>
        <p:spPr>
          <a:xfrm>
            <a:off x="11192992" y="0"/>
            <a:ext cx="1024403" cy="1007414"/>
          </a:xfrm>
          <a:prstGeom prst="rect">
            <a:avLst/>
          </a:prstGeom>
          <a:blipFill>
            <a:blip r:embed="rId6" cstate="print"/>
            <a:stretch>
              <a:fillRect/>
            </a:stretch>
          </a:blipFill>
        </p:spPr>
        <p:txBody>
          <a:bodyPr wrap="square" lIns="0" tIns="0" rIns="0" bIns="0" rtlCol="0"/>
          <a:lstStyle/>
          <a:p>
            <a:endParaRPr/>
          </a:p>
        </p:txBody>
      </p:sp>
      <p:pic>
        <p:nvPicPr>
          <p:cNvPr id="10" name="Content Placeholder 7">
            <a:extLst>
              <a:ext uri="{FF2B5EF4-FFF2-40B4-BE49-F238E27FC236}">
                <a16:creationId xmlns:a16="http://schemas.microsoft.com/office/drawing/2014/main" id="{BFA90CD9-A972-D049-B995-8BBF25A90190}"/>
              </a:ext>
            </a:extLst>
          </p:cNvPr>
          <p:cNvPicPr>
            <a:picLocks noGrp="1" noChangeAspect="1"/>
          </p:cNvPicPr>
          <p:nvPr>
            <p:ph sz="half" idx="1"/>
          </p:nvPr>
        </p:nvPicPr>
        <p:blipFill rotWithShape="1">
          <a:blip r:embed="rId7" cstate="print">
            <a:extLst>
              <a:ext uri="{28A0092B-C50C-407E-A947-70E740481C1C}">
                <a14:useLocalDpi xmlns:a14="http://schemas.microsoft.com/office/drawing/2010/main" val="0"/>
              </a:ext>
            </a:extLst>
          </a:blip>
          <a:srcRect t="18027" b="5477"/>
          <a:stretch/>
        </p:blipFill>
        <p:spPr>
          <a:xfrm>
            <a:off x="7063087" y="3483429"/>
            <a:ext cx="4545911" cy="2608025"/>
          </a:xfrm>
        </p:spPr>
      </p:pic>
    </p:spTree>
    <p:extLst>
      <p:ext uri="{BB962C8B-B14F-4D97-AF65-F5344CB8AC3E}">
        <p14:creationId xmlns:p14="http://schemas.microsoft.com/office/powerpoint/2010/main" val="1934535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69E-0A02-E742-AB87-A1B40C168EF8}"/>
              </a:ext>
            </a:extLst>
          </p:cNvPr>
          <p:cNvSpPr>
            <a:spLocks noGrp="1"/>
          </p:cNvSpPr>
          <p:nvPr>
            <p:ph type="title"/>
          </p:nvPr>
        </p:nvSpPr>
        <p:spPr>
          <a:xfrm>
            <a:off x="4095750" y="193679"/>
            <a:ext cx="5539740" cy="1325563"/>
          </a:xfrm>
        </p:spPr>
        <p:txBody>
          <a:bodyPr/>
          <a:lstStyle/>
          <a:p>
            <a:r>
              <a:rPr lang="en-US" dirty="0"/>
              <a:t>Take Home Messages</a:t>
            </a:r>
          </a:p>
        </p:txBody>
      </p:sp>
      <p:sp>
        <p:nvSpPr>
          <p:cNvPr id="3" name="Content Placeholder 2">
            <a:extLst>
              <a:ext uri="{FF2B5EF4-FFF2-40B4-BE49-F238E27FC236}">
                <a16:creationId xmlns:a16="http://schemas.microsoft.com/office/drawing/2014/main" id="{F60C7038-CF1C-A84F-AF43-C33D25A65339}"/>
              </a:ext>
            </a:extLst>
          </p:cNvPr>
          <p:cNvSpPr>
            <a:spLocks noGrp="1"/>
          </p:cNvSpPr>
          <p:nvPr>
            <p:ph idx="1"/>
          </p:nvPr>
        </p:nvSpPr>
        <p:spPr/>
        <p:txBody>
          <a:bodyPr>
            <a:normAutofit/>
          </a:bodyPr>
          <a:lstStyle/>
          <a:p>
            <a:r>
              <a:rPr lang="en-US" dirty="0"/>
              <a:t>Drifters such as the DWSD can measure sea-state with an accuracy comparable to that of commercially available sensors, but at a much greater cost.</a:t>
            </a:r>
          </a:p>
          <a:p>
            <a:r>
              <a:rPr lang="en-US" dirty="0"/>
              <a:t>The technology can already support a sustainable global array, that we anticipate will have far reaching impacts</a:t>
            </a:r>
          </a:p>
          <a:p>
            <a:r>
              <a:rPr lang="en-US" dirty="0"/>
              <a:t>A quick implementation is possible within the GDP framework, and requires close synergy with users, a science driven design and implementation processes, and governance within the WMO/IOC framework</a:t>
            </a:r>
          </a:p>
          <a:p>
            <a:pPr marL="0" indent="0">
              <a:buNone/>
            </a:pPr>
            <a:endParaRPr lang="en-US" dirty="0"/>
          </a:p>
          <a:p>
            <a:pPr marL="0" indent="0">
              <a:buNone/>
            </a:pPr>
            <a:endParaRPr lang="en-US" dirty="0"/>
          </a:p>
        </p:txBody>
      </p:sp>
      <p:pic>
        <p:nvPicPr>
          <p:cNvPr id="4" name="Picture 3" descr="C:\Documents and Settings\lumpkin\My Documents\My Pictures\logos\gdp_logo.jpg">
            <a:extLst>
              <a:ext uri="{FF2B5EF4-FFF2-40B4-BE49-F238E27FC236}">
                <a16:creationId xmlns:a16="http://schemas.microsoft.com/office/drawing/2014/main" id="{F803A08C-02BC-D84B-81A1-C4D6366D9E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232"/>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DBC40A03-2B21-DD48-8AAD-765261B36D4B}"/>
              </a:ext>
            </a:extLst>
          </p:cNvPr>
          <p:cNvSpPr/>
          <p:nvPr/>
        </p:nvSpPr>
        <p:spPr>
          <a:xfrm>
            <a:off x="11167597" y="-27319"/>
            <a:ext cx="1024403" cy="1007414"/>
          </a:xfrm>
          <a:prstGeom prst="rect">
            <a:avLst/>
          </a:prstGeom>
          <a:blipFill>
            <a:blip r:embed="rId3" cstate="print"/>
            <a:stretch>
              <a:fillRect/>
            </a:stretch>
          </a:blipFill>
        </p:spPr>
        <p:txBody>
          <a:bodyPr wrap="square" lIns="0" tIns="0" rIns="0" bIns="0" rtlCol="0"/>
          <a:lstStyle/>
          <a:p>
            <a:endParaRPr/>
          </a:p>
        </p:txBody>
      </p:sp>
      <p:pic>
        <p:nvPicPr>
          <p:cNvPr id="6" name="Google Shape;88;p1">
            <a:extLst>
              <a:ext uri="{FF2B5EF4-FFF2-40B4-BE49-F238E27FC236}">
                <a16:creationId xmlns:a16="http://schemas.microsoft.com/office/drawing/2014/main" id="{0EAE4794-8AE7-4349-904B-880DD2D47C3B}"/>
              </a:ext>
            </a:extLst>
          </p:cNvPr>
          <p:cNvPicPr preferRelativeResize="0">
            <a:picLocks noChangeAspect="1"/>
          </p:cNvPicPr>
          <p:nvPr/>
        </p:nvPicPr>
        <p:blipFill rotWithShape="1">
          <a:blip r:embed="rId4">
            <a:alphaModFix/>
          </a:blip>
          <a:srcRect/>
          <a:stretch/>
        </p:blipFill>
        <p:spPr>
          <a:xfrm>
            <a:off x="46932" y="5916713"/>
            <a:ext cx="941287" cy="941287"/>
          </a:xfrm>
          <a:prstGeom prst="rect">
            <a:avLst/>
          </a:prstGeom>
          <a:noFill/>
          <a:ln>
            <a:noFill/>
          </a:ln>
        </p:spPr>
      </p:pic>
    </p:spTree>
    <p:extLst>
      <p:ext uri="{BB962C8B-B14F-4D97-AF65-F5344CB8AC3E}">
        <p14:creationId xmlns:p14="http://schemas.microsoft.com/office/powerpoint/2010/main" val="201445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B70A-9AA9-A447-84C3-69419C46CA64}"/>
              </a:ext>
            </a:extLst>
          </p:cNvPr>
          <p:cNvSpPr>
            <a:spLocks noGrp="1"/>
          </p:cNvSpPr>
          <p:nvPr>
            <p:ph type="title"/>
          </p:nvPr>
        </p:nvSpPr>
        <p:spPr>
          <a:xfrm>
            <a:off x="7620" y="-263840"/>
            <a:ext cx="12192000" cy="1325563"/>
          </a:xfrm>
        </p:spPr>
        <p:txBody>
          <a:bodyPr/>
          <a:lstStyle/>
          <a:p>
            <a:pPr algn="ctr"/>
            <a:r>
              <a:rPr lang="en-US" dirty="0"/>
              <a:t>Vision Statement</a:t>
            </a:r>
          </a:p>
        </p:txBody>
      </p:sp>
      <p:sp>
        <p:nvSpPr>
          <p:cNvPr id="3" name="Content Placeholder 2">
            <a:extLst>
              <a:ext uri="{FF2B5EF4-FFF2-40B4-BE49-F238E27FC236}">
                <a16:creationId xmlns:a16="http://schemas.microsoft.com/office/drawing/2014/main" id="{06D3F849-FBE4-F643-B0C2-F7505620FAE9}"/>
              </a:ext>
            </a:extLst>
          </p:cNvPr>
          <p:cNvSpPr>
            <a:spLocks noGrp="1"/>
          </p:cNvSpPr>
          <p:nvPr>
            <p:ph idx="1"/>
          </p:nvPr>
        </p:nvSpPr>
        <p:spPr>
          <a:xfrm>
            <a:off x="845820" y="696219"/>
            <a:ext cx="10515600" cy="5018782"/>
          </a:xfrm>
        </p:spPr>
        <p:txBody>
          <a:bodyPr>
            <a:noAutofit/>
          </a:bodyPr>
          <a:lstStyle/>
          <a:p>
            <a:pPr marL="0" indent="0" algn="ctr">
              <a:buNone/>
            </a:pPr>
            <a:r>
              <a:rPr lang="en-US" sz="3000" dirty="0"/>
              <a:t>“Implement and sustain a global DWSD array to fill the gap in offshore wave measurements to provide fundamental and unique directional wave observations. Such observations will be crucial to many activities, including validating wave forecasting models, better assessing the severity of seasonal and extreme storms (e.g., hurricanes) and for improving </a:t>
            </a:r>
            <a:r>
              <a:rPr lang="en-US" sz="3000" dirty="0" err="1"/>
              <a:t>intraseasonal</a:t>
            </a:r>
            <a:r>
              <a:rPr lang="en-US" sz="3000" dirty="0"/>
              <a:t> weather forecasting. They will also complement the existing wave climate dataset and will advance the science of physical oceanography. In-situ offshore directional wave observations will play a critical role in validating and calibrating upcoming satellite wave measurements and we anticipate that </a:t>
            </a:r>
            <a:r>
              <a:rPr lang="en-US" sz="3000"/>
              <a:t>spectral wave measurements </a:t>
            </a:r>
            <a:r>
              <a:rPr lang="en-US" sz="3000" dirty="0"/>
              <a:t>will soon be assimilated in operational wave forecasting models.</a:t>
            </a:r>
          </a:p>
        </p:txBody>
      </p:sp>
      <p:sp>
        <p:nvSpPr>
          <p:cNvPr id="4" name="TextBox 3">
            <a:extLst>
              <a:ext uri="{FF2B5EF4-FFF2-40B4-BE49-F238E27FC236}">
                <a16:creationId xmlns:a16="http://schemas.microsoft.com/office/drawing/2014/main" id="{D7CFB9BF-CFF2-8D4D-8DAE-64EF629BDC74}"/>
              </a:ext>
            </a:extLst>
          </p:cNvPr>
          <p:cNvSpPr txBox="1"/>
          <p:nvPr/>
        </p:nvSpPr>
        <p:spPr>
          <a:xfrm>
            <a:off x="308610" y="5934670"/>
            <a:ext cx="12001500" cy="1046440"/>
          </a:xfrm>
          <a:prstGeom prst="rect">
            <a:avLst/>
          </a:prstGeom>
          <a:noFill/>
        </p:spPr>
        <p:txBody>
          <a:bodyPr wrap="square" rtlCol="0">
            <a:spAutoFit/>
          </a:bodyPr>
          <a:lstStyle/>
          <a:p>
            <a:pPr algn="ctr"/>
            <a:r>
              <a:rPr lang="en-US" sz="2200" dirty="0"/>
              <a:t>Centurioni, L. R., et al. (2019), Global in situ Observations of Essential Climate and Ocean Variables at the Air–Sea Interface, </a:t>
            </a:r>
            <a:r>
              <a:rPr lang="en-US" sz="2200" i="1" dirty="0"/>
              <a:t>Frontiers in Marine Science</a:t>
            </a:r>
            <a:r>
              <a:rPr lang="en-US" sz="2200" dirty="0"/>
              <a:t>, </a:t>
            </a:r>
            <a:r>
              <a:rPr lang="en-US" sz="2200" i="1" dirty="0"/>
              <a:t>6</a:t>
            </a:r>
            <a:r>
              <a:rPr lang="en-US" sz="2200" dirty="0"/>
              <a:t>(419), doi:10.3389/fmars.2019.00419.</a:t>
            </a:r>
          </a:p>
          <a:p>
            <a:endParaRPr lang="en-US" dirty="0"/>
          </a:p>
        </p:txBody>
      </p:sp>
      <p:pic>
        <p:nvPicPr>
          <p:cNvPr id="5" name="Picture 4" descr="C:\Documents and Settings\lumpkin\My Documents\My Pictures\logos\gdp_logo.jpg">
            <a:extLst>
              <a:ext uri="{FF2B5EF4-FFF2-40B4-BE49-F238E27FC236}">
                <a16:creationId xmlns:a16="http://schemas.microsoft.com/office/drawing/2014/main" id="{45CFDF35-06DD-B743-9BFA-3840D0E4CC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232"/>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5">
            <a:extLst>
              <a:ext uri="{FF2B5EF4-FFF2-40B4-BE49-F238E27FC236}">
                <a16:creationId xmlns:a16="http://schemas.microsoft.com/office/drawing/2014/main" id="{DD7DDF92-FCD9-B840-B46A-17CB6EB19825}"/>
              </a:ext>
            </a:extLst>
          </p:cNvPr>
          <p:cNvSpPr/>
          <p:nvPr/>
        </p:nvSpPr>
        <p:spPr>
          <a:xfrm>
            <a:off x="11167597" y="-27319"/>
            <a:ext cx="1024403" cy="100741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8823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19" y="-114300"/>
            <a:ext cx="7131378" cy="1143000"/>
          </a:xfrm>
        </p:spPr>
        <p:txBody>
          <a:bodyPr>
            <a:normAutofit/>
          </a:bodyPr>
          <a:lstStyle/>
          <a:p>
            <a:pPr algn="ctr"/>
            <a:r>
              <a:rPr lang="en-US" sz="3200" b="1" dirty="0"/>
              <a:t>Motivations for </a:t>
            </a:r>
            <a:r>
              <a:rPr lang="en-US" sz="3200" b="1" i="1" dirty="0"/>
              <a:t>in-situ </a:t>
            </a:r>
            <a:br>
              <a:rPr lang="en-US" sz="3200" b="1" i="1" dirty="0"/>
            </a:br>
            <a:r>
              <a:rPr lang="en-US" sz="3200" b="1" dirty="0"/>
              <a:t>Open Ocean</a:t>
            </a:r>
            <a:r>
              <a:rPr lang="en-US" sz="3200" b="1" i="1" dirty="0"/>
              <a:t> </a:t>
            </a:r>
            <a:r>
              <a:rPr lang="en-US" sz="3200" b="1" dirty="0"/>
              <a:t>Wave Observations</a:t>
            </a:r>
            <a:endParaRPr lang="en-US" sz="3200" b="1" i="1" dirty="0"/>
          </a:p>
        </p:txBody>
      </p:sp>
      <p:sp>
        <p:nvSpPr>
          <p:cNvPr id="3" name="Content Placeholder 2"/>
          <p:cNvSpPr>
            <a:spLocks noGrp="1"/>
          </p:cNvSpPr>
          <p:nvPr>
            <p:ph idx="1"/>
          </p:nvPr>
        </p:nvSpPr>
        <p:spPr>
          <a:xfrm>
            <a:off x="289103" y="3988033"/>
            <a:ext cx="3769204" cy="2264335"/>
          </a:xfrm>
          <a:solidFill>
            <a:schemeClr val="bg2">
              <a:lumMod val="90000"/>
            </a:schemeClr>
          </a:solidFill>
          <a:ln>
            <a:solidFill>
              <a:schemeClr val="tx1"/>
            </a:solidFill>
          </a:ln>
        </p:spPr>
        <p:txBody>
          <a:bodyPr>
            <a:noAutofit/>
          </a:bodyPr>
          <a:lstStyle/>
          <a:p>
            <a:pPr marL="0" indent="0" algn="ctr">
              <a:buNone/>
            </a:pPr>
            <a:r>
              <a:rPr lang="en-US" sz="2000" b="1" dirty="0"/>
              <a:t>In-situ wave observations in the open ocean are very sparse. </a:t>
            </a:r>
          </a:p>
          <a:p>
            <a:pPr marL="0" indent="0" algn="ctr">
              <a:buNone/>
            </a:pPr>
            <a:r>
              <a:rPr lang="en-US" sz="2000" b="1" dirty="0"/>
              <a:t>Outer-shelf, inner-shelf and the coastal wave measuring installations combined outnumber the offshore installations by a 4:1 ratio.</a:t>
            </a:r>
          </a:p>
        </p:txBody>
      </p:sp>
      <p:sp>
        <p:nvSpPr>
          <p:cNvPr id="6" name="Rectangle 5">
            <a:extLst>
              <a:ext uri="{FF2B5EF4-FFF2-40B4-BE49-F238E27FC236}">
                <a16:creationId xmlns:a16="http://schemas.microsoft.com/office/drawing/2014/main" id="{C90786D5-2859-4A8B-AD15-79F1888C82C6}"/>
              </a:ext>
            </a:extLst>
          </p:cNvPr>
          <p:cNvSpPr/>
          <p:nvPr/>
        </p:nvSpPr>
        <p:spPr>
          <a:xfrm>
            <a:off x="3786164" y="979729"/>
            <a:ext cx="4865914" cy="5078313"/>
          </a:xfrm>
          <a:prstGeom prst="rect">
            <a:avLst/>
          </a:prstGeom>
        </p:spPr>
        <p:txBody>
          <a:bodyPr wrap="square">
            <a:spAutoFit/>
          </a:bodyPr>
          <a:lstStyle/>
          <a:p>
            <a:pPr algn="ctr"/>
            <a:endParaRPr lang="en-US" sz="1600" b="1" dirty="0"/>
          </a:p>
          <a:p>
            <a:pPr marL="579438" indent="-220663">
              <a:buFont typeface="Wingdings" pitchFamily="2" charset="2"/>
              <a:buChar char="Ø"/>
            </a:pPr>
            <a:r>
              <a:rPr lang="en-US" sz="1400" b="1" dirty="0"/>
              <a:t>Validation and forecasting: </a:t>
            </a:r>
            <a:r>
              <a:rPr lang="en-US" sz="1400" dirty="0"/>
              <a:t>Real-time validation of wave forecasting products, assimilation of wave data into wave forecasting models, open ocean in-situ Boundary conditions to improve coastal wave forecasts where people live and work</a:t>
            </a:r>
          </a:p>
          <a:p>
            <a:pPr marL="579438" indent="-220663">
              <a:buFont typeface="Wingdings" pitchFamily="2" charset="2"/>
              <a:buChar char="Ø"/>
            </a:pPr>
            <a:endParaRPr lang="en-US" sz="1400" b="1" dirty="0"/>
          </a:p>
          <a:p>
            <a:pPr marL="579438" indent="-220663">
              <a:buFont typeface="Wingdings" pitchFamily="2" charset="2"/>
              <a:buChar char="Ø"/>
            </a:pPr>
            <a:r>
              <a:rPr lang="en-US" sz="1400" b="1" dirty="0"/>
              <a:t>Societal</a:t>
            </a:r>
            <a:r>
              <a:rPr lang="en-US" sz="1400" dirty="0"/>
              <a:t>: Navigation efficiency and safety (wave/Gulf Stream interactions), SOLAS, marine insurers, Lloyd's ship hull strength metric, wave inundation warnings (e.g. India, Sri Lanka, West Africa)</a:t>
            </a:r>
          </a:p>
          <a:p>
            <a:pPr marL="579438" indent="-220663">
              <a:buFont typeface="Wingdings" pitchFamily="2" charset="2"/>
              <a:buChar char="Ø"/>
            </a:pPr>
            <a:endParaRPr lang="en-US" sz="1400" b="1" dirty="0"/>
          </a:p>
          <a:p>
            <a:pPr marL="579438" indent="-220663">
              <a:buFont typeface="Wingdings" pitchFamily="2" charset="2"/>
              <a:buChar char="Ø"/>
            </a:pPr>
            <a:r>
              <a:rPr lang="en-US" sz="1400" b="1" dirty="0"/>
              <a:t>Science</a:t>
            </a:r>
            <a:r>
              <a:rPr lang="en-US" sz="1400" dirty="0"/>
              <a:t>: Wave propagation (trans-basin/local), air-sea interaction (e.g. momentum and gas fluxes), wave/current interaction (e.g. wave modulation by strong currents), wave/wave interaction, wave/internal wave interaction (implications for diapycnal mixing), engineering of offshore structures, climate assessment, risk assessment and planning</a:t>
            </a:r>
          </a:p>
          <a:p>
            <a:pPr marL="579438" indent="-220663">
              <a:buFont typeface="Wingdings" pitchFamily="2" charset="2"/>
              <a:buChar char="Ø"/>
            </a:pPr>
            <a:endParaRPr lang="en-US" sz="1400" b="1" dirty="0"/>
          </a:p>
          <a:p>
            <a:pPr marL="579438" indent="-220663">
              <a:buFont typeface="Wingdings" pitchFamily="2" charset="2"/>
              <a:buChar char="Ø"/>
            </a:pPr>
            <a:r>
              <a:rPr lang="en-US" sz="1400" b="1" dirty="0"/>
              <a:t>Satellite missions</a:t>
            </a:r>
            <a:r>
              <a:rPr lang="en-US" sz="1400" dirty="0"/>
              <a:t>: Calibration and validation of remotely sensed significant wave height and spectral characteristics retrievals of the surface wave field</a:t>
            </a:r>
          </a:p>
        </p:txBody>
      </p:sp>
      <p:sp>
        <p:nvSpPr>
          <p:cNvPr id="7" name="Rectangle 6">
            <a:extLst>
              <a:ext uri="{FF2B5EF4-FFF2-40B4-BE49-F238E27FC236}">
                <a16:creationId xmlns:a16="http://schemas.microsoft.com/office/drawing/2014/main" id="{D46F2239-E3FF-4B23-96D5-8CAEBE213DCE}"/>
              </a:ext>
            </a:extLst>
          </p:cNvPr>
          <p:cNvSpPr/>
          <p:nvPr/>
        </p:nvSpPr>
        <p:spPr>
          <a:xfrm>
            <a:off x="988219" y="6275788"/>
            <a:ext cx="10398238" cy="461665"/>
          </a:xfrm>
          <a:prstGeom prst="rect">
            <a:avLst/>
          </a:prstGeom>
        </p:spPr>
        <p:txBody>
          <a:bodyPr wrap="square">
            <a:spAutoFit/>
          </a:bodyPr>
          <a:lstStyle/>
          <a:p>
            <a:pPr algn="ctr"/>
            <a:r>
              <a:rPr lang="en-US" sz="2400" b="1" dirty="0"/>
              <a:t>An open ocean network of wave sensors is virtually non-existent </a:t>
            </a:r>
          </a:p>
        </p:txBody>
      </p:sp>
      <p:pic>
        <p:nvPicPr>
          <p:cNvPr id="12" name="Picture 11">
            <a:extLst>
              <a:ext uri="{FF2B5EF4-FFF2-40B4-BE49-F238E27FC236}">
                <a16:creationId xmlns:a16="http://schemas.microsoft.com/office/drawing/2014/main" id="{686906E0-B26D-4A7E-94D0-45AD366F7C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904" y="1077788"/>
            <a:ext cx="3937403" cy="2624935"/>
          </a:xfrm>
          <a:prstGeom prst="rect">
            <a:avLst/>
          </a:prstGeom>
        </p:spPr>
      </p:pic>
      <p:pic>
        <p:nvPicPr>
          <p:cNvPr id="10" name="Picture 9" descr="C:\Documents and Settings\lumpkin\My Documents\My Pictures\logos\gdp_logo.jpg">
            <a:extLst>
              <a:ext uri="{FF2B5EF4-FFF2-40B4-BE49-F238E27FC236}">
                <a16:creationId xmlns:a16="http://schemas.microsoft.com/office/drawing/2014/main" id="{A9658D2C-5237-614A-A94C-2AC045823B1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573"/>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5">
            <a:extLst>
              <a:ext uri="{FF2B5EF4-FFF2-40B4-BE49-F238E27FC236}">
                <a16:creationId xmlns:a16="http://schemas.microsoft.com/office/drawing/2014/main" id="{1F39BF00-6A20-5045-80DB-7432127C6A43}"/>
              </a:ext>
            </a:extLst>
          </p:cNvPr>
          <p:cNvSpPr/>
          <p:nvPr/>
        </p:nvSpPr>
        <p:spPr>
          <a:xfrm>
            <a:off x="11167597" y="-13503"/>
            <a:ext cx="1024403" cy="1007414"/>
          </a:xfrm>
          <a:prstGeom prst="rect">
            <a:avLst/>
          </a:prstGeom>
          <a:blipFill>
            <a:blip r:embed="rId4" cstate="print"/>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5287AE00-C3ED-2F4E-8DFE-6FEE2C0D3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0907" y="1254709"/>
            <a:ext cx="3278232" cy="1428886"/>
          </a:xfrm>
          <a:prstGeom prst="rect">
            <a:avLst/>
          </a:prstGeom>
        </p:spPr>
      </p:pic>
      <p:sp>
        <p:nvSpPr>
          <p:cNvPr id="13" name="Content Placeholder 2">
            <a:extLst>
              <a:ext uri="{FF2B5EF4-FFF2-40B4-BE49-F238E27FC236}">
                <a16:creationId xmlns:a16="http://schemas.microsoft.com/office/drawing/2014/main" id="{821447BA-9403-C042-A42D-EE334C100EAB}"/>
              </a:ext>
            </a:extLst>
          </p:cNvPr>
          <p:cNvSpPr txBox="1">
            <a:spLocks/>
          </p:cNvSpPr>
          <p:nvPr/>
        </p:nvSpPr>
        <p:spPr>
          <a:xfrm>
            <a:off x="8880468" y="3198260"/>
            <a:ext cx="3194326" cy="3077528"/>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Waves and their interaction with currents have caused serious ship  accidents. In-situ data are needed to constrain/validate models and notify mariners of hazardous conditions</a:t>
            </a:r>
          </a:p>
        </p:txBody>
      </p:sp>
      <p:sp>
        <p:nvSpPr>
          <p:cNvPr id="5" name="TextBox 4">
            <a:extLst>
              <a:ext uri="{FF2B5EF4-FFF2-40B4-BE49-F238E27FC236}">
                <a16:creationId xmlns:a16="http://schemas.microsoft.com/office/drawing/2014/main" id="{6E3B0B91-FED8-D74B-B4A3-285D75ACED48}"/>
              </a:ext>
            </a:extLst>
          </p:cNvPr>
          <p:cNvSpPr txBox="1"/>
          <p:nvPr/>
        </p:nvSpPr>
        <p:spPr>
          <a:xfrm>
            <a:off x="8638444" y="2760348"/>
            <a:ext cx="3504721" cy="369332"/>
          </a:xfrm>
          <a:prstGeom prst="rect">
            <a:avLst/>
          </a:prstGeom>
          <a:noFill/>
        </p:spPr>
        <p:txBody>
          <a:bodyPr wrap="square" rtlCol="0">
            <a:spAutoFit/>
          </a:bodyPr>
          <a:lstStyle/>
          <a:p>
            <a:r>
              <a:rPr lang="en-US" i="1" dirty="0"/>
              <a:t>Photo credit: Icelandic Coast Guard</a:t>
            </a:r>
          </a:p>
        </p:txBody>
      </p:sp>
    </p:spTree>
    <p:extLst>
      <p:ext uri="{BB962C8B-B14F-4D97-AF65-F5344CB8AC3E}">
        <p14:creationId xmlns:p14="http://schemas.microsoft.com/office/powerpoint/2010/main" val="1889295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930D-F7CD-4340-9FC8-49F7AE0F9A0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9615DB9-8B40-3949-8CF8-E599850F809F}"/>
              </a:ext>
            </a:extLst>
          </p:cNvPr>
          <p:cNvSpPr>
            <a:spLocks noGrp="1"/>
          </p:cNvSpPr>
          <p:nvPr>
            <p:ph idx="1"/>
          </p:nvPr>
        </p:nvSpPr>
        <p:spPr/>
        <p:txBody>
          <a:bodyPr/>
          <a:lstStyle/>
          <a:p>
            <a:endParaRPr lang="en-US" dirty="0"/>
          </a:p>
        </p:txBody>
      </p:sp>
      <p:pic>
        <p:nvPicPr>
          <p:cNvPr id="4" name="Picture 2" descr="C:\Users\Luca\Documents\DBCP\2015 DBCP31\PRESENTATION PLOTS\wave buoy drifter layout.png">
            <a:extLst>
              <a:ext uri="{FF2B5EF4-FFF2-40B4-BE49-F238E27FC236}">
                <a16:creationId xmlns:a16="http://schemas.microsoft.com/office/drawing/2014/main" id="{BD5E2731-4FEA-FB44-B1E2-4C9FE4539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664" y="365129"/>
            <a:ext cx="1490206" cy="1607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845111-A585-B740-93EA-52A559A4F142}"/>
              </a:ext>
            </a:extLst>
          </p:cNvPr>
          <p:cNvSpPr txBox="1"/>
          <p:nvPr/>
        </p:nvSpPr>
        <p:spPr>
          <a:xfrm>
            <a:off x="3158490" y="426018"/>
            <a:ext cx="4091940" cy="1446550"/>
          </a:xfrm>
          <a:prstGeom prst="rect">
            <a:avLst/>
          </a:prstGeom>
          <a:noFill/>
        </p:spPr>
        <p:txBody>
          <a:bodyPr wrap="square" rtlCol="0">
            <a:spAutoFit/>
          </a:bodyPr>
          <a:lstStyle/>
          <a:p>
            <a:r>
              <a:rPr lang="en-US" sz="8800" dirty="0"/>
              <a:t>X1,000=</a:t>
            </a:r>
          </a:p>
        </p:txBody>
      </p:sp>
      <p:pic>
        <p:nvPicPr>
          <p:cNvPr id="6" name="Picture 5">
            <a:extLst>
              <a:ext uri="{FF2B5EF4-FFF2-40B4-BE49-F238E27FC236}">
                <a16:creationId xmlns:a16="http://schemas.microsoft.com/office/drawing/2014/main" id="{71A43667-E1E6-634A-9D7F-1B4D55A53657}"/>
              </a:ext>
            </a:extLst>
          </p:cNvPr>
          <p:cNvPicPr>
            <a:picLocks noChangeAspect="1"/>
          </p:cNvPicPr>
          <p:nvPr/>
        </p:nvPicPr>
        <p:blipFill rotWithShape="1">
          <a:blip r:embed="rId3"/>
          <a:srcRect l="28032" t="5324" r="27438" b="1834"/>
          <a:stretch/>
        </p:blipFill>
        <p:spPr>
          <a:xfrm>
            <a:off x="8290560" y="365129"/>
            <a:ext cx="1337310" cy="1568328"/>
          </a:xfrm>
          <a:prstGeom prst="rect">
            <a:avLst/>
          </a:prstGeom>
        </p:spPr>
      </p:pic>
      <p:sp>
        <p:nvSpPr>
          <p:cNvPr id="7" name="TextBox 6">
            <a:extLst>
              <a:ext uri="{FF2B5EF4-FFF2-40B4-BE49-F238E27FC236}">
                <a16:creationId xmlns:a16="http://schemas.microsoft.com/office/drawing/2014/main" id="{4C3601EA-1C05-3A44-B992-A6FB6C92A377}"/>
              </a:ext>
            </a:extLst>
          </p:cNvPr>
          <p:cNvSpPr txBox="1"/>
          <p:nvPr/>
        </p:nvSpPr>
        <p:spPr>
          <a:xfrm>
            <a:off x="9815826" y="426018"/>
            <a:ext cx="1537974" cy="1446550"/>
          </a:xfrm>
          <a:prstGeom prst="rect">
            <a:avLst/>
          </a:prstGeom>
          <a:noFill/>
        </p:spPr>
        <p:txBody>
          <a:bodyPr wrap="square" rtlCol="0">
            <a:spAutoFit/>
          </a:bodyPr>
          <a:lstStyle/>
          <a:p>
            <a:r>
              <a:rPr lang="en-US" sz="8800" dirty="0"/>
              <a:t>X2</a:t>
            </a:r>
          </a:p>
        </p:txBody>
      </p:sp>
      <p:sp>
        <p:nvSpPr>
          <p:cNvPr id="8" name="TextBox 7">
            <a:extLst>
              <a:ext uri="{FF2B5EF4-FFF2-40B4-BE49-F238E27FC236}">
                <a16:creationId xmlns:a16="http://schemas.microsoft.com/office/drawing/2014/main" id="{494995DB-A502-A143-B9F4-C9233CDD2044}"/>
              </a:ext>
            </a:extLst>
          </p:cNvPr>
          <p:cNvSpPr txBox="1"/>
          <p:nvPr/>
        </p:nvSpPr>
        <p:spPr>
          <a:xfrm>
            <a:off x="762844" y="426018"/>
            <a:ext cx="1058336" cy="1446550"/>
          </a:xfrm>
          <a:prstGeom prst="rect">
            <a:avLst/>
          </a:prstGeom>
          <a:noFill/>
        </p:spPr>
        <p:txBody>
          <a:bodyPr wrap="square" rtlCol="0">
            <a:spAutoFit/>
          </a:bodyPr>
          <a:lstStyle/>
          <a:p>
            <a:r>
              <a:rPr lang="en-US" sz="8800" dirty="0"/>
              <a:t>$</a:t>
            </a:r>
          </a:p>
        </p:txBody>
      </p:sp>
      <p:sp>
        <p:nvSpPr>
          <p:cNvPr id="9" name="TextBox 8">
            <a:extLst>
              <a:ext uri="{FF2B5EF4-FFF2-40B4-BE49-F238E27FC236}">
                <a16:creationId xmlns:a16="http://schemas.microsoft.com/office/drawing/2014/main" id="{CFACD6C1-0AA4-AC46-9DB1-9CCC6FE97AC2}"/>
              </a:ext>
            </a:extLst>
          </p:cNvPr>
          <p:cNvSpPr txBox="1"/>
          <p:nvPr/>
        </p:nvSpPr>
        <p:spPr>
          <a:xfrm>
            <a:off x="7367200" y="468393"/>
            <a:ext cx="1537974" cy="1446550"/>
          </a:xfrm>
          <a:prstGeom prst="rect">
            <a:avLst/>
          </a:prstGeom>
          <a:noFill/>
        </p:spPr>
        <p:txBody>
          <a:bodyPr wrap="square" rtlCol="0">
            <a:spAutoFit/>
          </a:bodyPr>
          <a:lstStyle/>
          <a:p>
            <a:r>
              <a:rPr lang="en-US" sz="8800" dirty="0"/>
              <a:t>$</a:t>
            </a:r>
          </a:p>
        </p:txBody>
      </p:sp>
      <p:pic>
        <p:nvPicPr>
          <p:cNvPr id="10" name="Picture 2" descr="C:\Users\Luca\Documents\DBCP\2015 DBCP31\PRESENTATION PLOTS\wave buoy drifter layout.png">
            <a:extLst>
              <a:ext uri="{FF2B5EF4-FFF2-40B4-BE49-F238E27FC236}">
                <a16:creationId xmlns:a16="http://schemas.microsoft.com/office/drawing/2014/main" id="{3318A066-CAF9-1C49-BF26-6C5D1184B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044" y="3672209"/>
            <a:ext cx="1490206" cy="16078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DD96F9-73EE-4B49-B7B6-AEB7F6D9A912}"/>
              </a:ext>
            </a:extLst>
          </p:cNvPr>
          <p:cNvSpPr txBox="1"/>
          <p:nvPr/>
        </p:nvSpPr>
        <p:spPr>
          <a:xfrm>
            <a:off x="3098870" y="3733098"/>
            <a:ext cx="4091940" cy="1446550"/>
          </a:xfrm>
          <a:prstGeom prst="rect">
            <a:avLst/>
          </a:prstGeom>
          <a:noFill/>
        </p:spPr>
        <p:txBody>
          <a:bodyPr wrap="square" rtlCol="0">
            <a:spAutoFit/>
          </a:bodyPr>
          <a:lstStyle/>
          <a:p>
            <a:r>
              <a:rPr lang="en-US" sz="8800" dirty="0"/>
              <a:t>X1,000=</a:t>
            </a:r>
          </a:p>
        </p:txBody>
      </p:sp>
      <p:sp>
        <p:nvSpPr>
          <p:cNvPr id="12" name="TextBox 11">
            <a:extLst>
              <a:ext uri="{FF2B5EF4-FFF2-40B4-BE49-F238E27FC236}">
                <a16:creationId xmlns:a16="http://schemas.microsoft.com/office/drawing/2014/main" id="{056E6843-9E34-4E4F-BBCE-6C243FF7C32F}"/>
              </a:ext>
            </a:extLst>
          </p:cNvPr>
          <p:cNvSpPr txBox="1"/>
          <p:nvPr/>
        </p:nvSpPr>
        <p:spPr>
          <a:xfrm>
            <a:off x="703224" y="3733098"/>
            <a:ext cx="1058336" cy="1446550"/>
          </a:xfrm>
          <a:prstGeom prst="rect">
            <a:avLst/>
          </a:prstGeom>
          <a:noFill/>
        </p:spPr>
        <p:txBody>
          <a:bodyPr wrap="square" rtlCol="0">
            <a:spAutoFit/>
          </a:bodyPr>
          <a:lstStyle/>
          <a:p>
            <a:r>
              <a:rPr lang="en-US" sz="8800" dirty="0"/>
              <a:t>$</a:t>
            </a:r>
          </a:p>
        </p:txBody>
      </p:sp>
      <p:pic>
        <p:nvPicPr>
          <p:cNvPr id="13" name="Content Placeholder 3">
            <a:extLst>
              <a:ext uri="{FF2B5EF4-FFF2-40B4-BE49-F238E27FC236}">
                <a16:creationId xmlns:a16="http://schemas.microsoft.com/office/drawing/2014/main" id="{5ADBBC50-1F95-5F40-ADDC-A4156819B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062" y="3845719"/>
            <a:ext cx="2203711" cy="1145373"/>
          </a:xfrm>
          <a:prstGeom prst="rect">
            <a:avLst/>
          </a:prstGeom>
        </p:spPr>
      </p:pic>
      <p:sp>
        <p:nvSpPr>
          <p:cNvPr id="15" name="TextBox 14">
            <a:extLst>
              <a:ext uri="{FF2B5EF4-FFF2-40B4-BE49-F238E27FC236}">
                <a16:creationId xmlns:a16="http://schemas.microsoft.com/office/drawing/2014/main" id="{70A67D18-C6DA-7540-9A32-9DE3055DB631}"/>
              </a:ext>
            </a:extLst>
          </p:cNvPr>
          <p:cNvSpPr txBox="1"/>
          <p:nvPr/>
        </p:nvSpPr>
        <p:spPr>
          <a:xfrm>
            <a:off x="6922209" y="3693132"/>
            <a:ext cx="1537974" cy="1446550"/>
          </a:xfrm>
          <a:prstGeom prst="rect">
            <a:avLst/>
          </a:prstGeom>
          <a:noFill/>
        </p:spPr>
        <p:txBody>
          <a:bodyPr wrap="square" rtlCol="0">
            <a:spAutoFit/>
          </a:bodyPr>
          <a:lstStyle/>
          <a:p>
            <a:r>
              <a:rPr lang="en-US" sz="8800" dirty="0"/>
              <a:t>$</a:t>
            </a:r>
          </a:p>
        </p:txBody>
      </p:sp>
      <p:sp>
        <p:nvSpPr>
          <p:cNvPr id="16" name="TextBox 15">
            <a:extLst>
              <a:ext uri="{FF2B5EF4-FFF2-40B4-BE49-F238E27FC236}">
                <a16:creationId xmlns:a16="http://schemas.microsoft.com/office/drawing/2014/main" id="{6D97AB65-B8E0-EA4C-B839-EA74C2642C9E}"/>
              </a:ext>
            </a:extLst>
          </p:cNvPr>
          <p:cNvSpPr txBox="1"/>
          <p:nvPr/>
        </p:nvSpPr>
        <p:spPr>
          <a:xfrm>
            <a:off x="9950802" y="3656372"/>
            <a:ext cx="2241198" cy="1446550"/>
          </a:xfrm>
          <a:prstGeom prst="rect">
            <a:avLst/>
          </a:prstGeom>
          <a:noFill/>
        </p:spPr>
        <p:txBody>
          <a:bodyPr wrap="square" rtlCol="0">
            <a:spAutoFit/>
          </a:bodyPr>
          <a:lstStyle/>
          <a:p>
            <a:r>
              <a:rPr lang="en-US" sz="8800" dirty="0"/>
              <a:t>X0.5</a:t>
            </a:r>
          </a:p>
        </p:txBody>
      </p:sp>
    </p:spTree>
    <p:extLst>
      <p:ext uri="{BB962C8B-B14F-4D97-AF65-F5344CB8AC3E}">
        <p14:creationId xmlns:p14="http://schemas.microsoft.com/office/powerpoint/2010/main" val="1465941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6113FAB-1A1E-49A4-886F-96EEE335F710}"/>
              </a:ext>
            </a:extLst>
          </p:cNvPr>
          <p:cNvSpPr txBox="1"/>
          <p:nvPr/>
        </p:nvSpPr>
        <p:spPr>
          <a:xfrm>
            <a:off x="6616729" y="1007414"/>
            <a:ext cx="5368442" cy="5647700"/>
          </a:xfrm>
          <a:prstGeom prst="rect">
            <a:avLst/>
          </a:prstGeom>
          <a:noFill/>
        </p:spPr>
        <p:txBody>
          <a:bodyPr wrap="square">
            <a:spAutoFit/>
          </a:bodyPr>
          <a:lstStyle/>
          <a:p>
            <a:pPr marL="285750" indent="-285750">
              <a:buFont typeface="Wingdings" pitchFamily="2" charset="2"/>
              <a:buChar char="Ø"/>
              <a:defRPr/>
            </a:pPr>
            <a:r>
              <a:rPr lang="en-US" sz="1900" b="1" dirty="0"/>
              <a:t>GPS based wave sensors</a:t>
            </a:r>
            <a:r>
              <a:rPr lang="en-US" sz="1900" dirty="0"/>
              <a:t>, </a:t>
            </a:r>
            <a:r>
              <a:rPr lang="en-US" sz="1900" b="1" dirty="0"/>
              <a:t>have been around for a long time </a:t>
            </a:r>
            <a:r>
              <a:rPr lang="en-US" sz="1900" dirty="0"/>
              <a:t>(e.g. Krogstad et al. 1999). The GDP solution presented here, called DWSD, is very cost effective, ~$1/observation.</a:t>
            </a:r>
          </a:p>
          <a:p>
            <a:pPr marL="285750" indent="-285750">
              <a:buFont typeface="Wingdings" pitchFamily="2" charset="2"/>
              <a:buChar char="Ø"/>
              <a:defRPr/>
            </a:pPr>
            <a:endParaRPr lang="en-US" sz="1900" dirty="0"/>
          </a:p>
          <a:p>
            <a:pPr marL="285750" indent="-285750">
              <a:buFont typeface="Wingdings" pitchFamily="2" charset="2"/>
              <a:buChar char="Ø"/>
              <a:defRPr/>
            </a:pPr>
            <a:r>
              <a:rPr lang="en-US" sz="1900" b="1" dirty="0"/>
              <a:t>Main Characteristics are</a:t>
            </a:r>
            <a:r>
              <a:rPr lang="en-US" sz="1900" dirty="0"/>
              <a:t>:</a:t>
            </a:r>
          </a:p>
          <a:p>
            <a:pPr marL="342900" indent="-342900">
              <a:buFont typeface="Arial" panose="020B0604020202020204" pitchFamily="34" charset="0"/>
              <a:buChar char="•"/>
              <a:defRPr/>
            </a:pPr>
            <a:r>
              <a:rPr lang="en-US" sz="1900" dirty="0"/>
              <a:t>accurate, real-time, calibration-free</a:t>
            </a:r>
          </a:p>
          <a:p>
            <a:pPr marL="342900" indent="-342900">
              <a:buFont typeface="Arial" panose="020B0604020202020204" pitchFamily="34" charset="0"/>
              <a:buChar char="•"/>
              <a:defRPr/>
            </a:pPr>
            <a:r>
              <a:rPr lang="en-US" sz="1900" dirty="0"/>
              <a:t>Low power and cost, small size and weight</a:t>
            </a:r>
          </a:p>
          <a:p>
            <a:pPr marL="342900" indent="-342900">
              <a:buFont typeface="Arial" panose="020B0604020202020204" pitchFamily="34" charset="0"/>
              <a:buChar char="•"/>
              <a:defRPr/>
            </a:pPr>
            <a:r>
              <a:rPr lang="en-US" sz="1900" dirty="0"/>
              <a:t>Full spectra</a:t>
            </a:r>
          </a:p>
          <a:p>
            <a:pPr marL="342900" indent="-342900">
              <a:buFont typeface="Arial" panose="020B0604020202020204" pitchFamily="34" charset="0"/>
              <a:buChar char="•"/>
              <a:defRPr/>
            </a:pPr>
            <a:r>
              <a:rPr lang="en-US" sz="1900" dirty="0"/>
              <a:t>Open data, </a:t>
            </a:r>
            <a:r>
              <a:rPr lang="en-US" sz="1900" b="1" u="sng" dirty="0"/>
              <a:t>no ownership clauses</a:t>
            </a:r>
          </a:p>
          <a:p>
            <a:pPr marL="342900" indent="-342900">
              <a:buFont typeface="Arial" panose="020B0604020202020204" pitchFamily="34" charset="0"/>
              <a:buChar char="•"/>
              <a:defRPr/>
            </a:pPr>
            <a:r>
              <a:rPr lang="en-US" sz="1900" dirty="0"/>
              <a:t>Integrated into the GDP data/metadata system and GTS ready</a:t>
            </a:r>
          </a:p>
          <a:p>
            <a:pPr marL="285750" indent="-285750">
              <a:buFont typeface="Wingdings" pitchFamily="2" charset="2"/>
              <a:buChar char="Ø"/>
              <a:defRPr/>
            </a:pPr>
            <a:endParaRPr lang="en-US" sz="1900" dirty="0"/>
          </a:p>
          <a:p>
            <a:pPr marL="285750" indent="-285750">
              <a:buFont typeface="Wingdings" pitchFamily="2" charset="2"/>
              <a:buChar char="Ø"/>
              <a:defRPr/>
            </a:pPr>
            <a:r>
              <a:rPr lang="en-US" sz="1900" dirty="0"/>
              <a:t>Developed at the LDL/SIO, but within the international framework. Specifically, in collaboration with the </a:t>
            </a:r>
            <a:r>
              <a:rPr lang="en-US" sz="1900" b="1" dirty="0"/>
              <a:t>WMO</a:t>
            </a:r>
            <a:r>
              <a:rPr lang="en-US" sz="1900" dirty="0"/>
              <a:t> </a:t>
            </a:r>
            <a:r>
              <a:rPr lang="en-US" sz="1900" b="1" dirty="0"/>
              <a:t>and</a:t>
            </a:r>
            <a:r>
              <a:rPr lang="en-US" sz="1900" dirty="0"/>
              <a:t> </a:t>
            </a:r>
            <a:r>
              <a:rPr lang="en-US" sz="1900" b="1" dirty="0"/>
              <a:t>JCOMM</a:t>
            </a:r>
            <a:r>
              <a:rPr lang="en-US" sz="1900" dirty="0"/>
              <a:t> sponsored </a:t>
            </a:r>
            <a:r>
              <a:rPr lang="en-US" sz="1900" b="1" dirty="0"/>
              <a:t>Task Team on Wave Measurements </a:t>
            </a:r>
            <a:r>
              <a:rPr lang="en-US" sz="1900" dirty="0"/>
              <a:t>of the DBCP to ensure needs of the greater community are met and addressed</a:t>
            </a:r>
          </a:p>
        </p:txBody>
      </p:sp>
      <p:sp>
        <p:nvSpPr>
          <p:cNvPr id="23" name="Rectangle 22">
            <a:extLst>
              <a:ext uri="{FF2B5EF4-FFF2-40B4-BE49-F238E27FC236}">
                <a16:creationId xmlns:a16="http://schemas.microsoft.com/office/drawing/2014/main" id="{F8F7BF00-C2EB-4EF8-A50F-0C6CF7D041C2}"/>
              </a:ext>
            </a:extLst>
          </p:cNvPr>
          <p:cNvSpPr/>
          <p:nvPr/>
        </p:nvSpPr>
        <p:spPr>
          <a:xfrm>
            <a:off x="343141" y="4287409"/>
            <a:ext cx="6066759" cy="523220"/>
          </a:xfrm>
          <a:prstGeom prst="rect">
            <a:avLst/>
          </a:prstGeom>
        </p:spPr>
        <p:txBody>
          <a:bodyPr wrap="square">
            <a:spAutoFit/>
          </a:bodyPr>
          <a:lstStyle/>
          <a:p>
            <a:pPr algn="ctr">
              <a:defRPr/>
            </a:pPr>
            <a:r>
              <a:rPr lang="en-US" sz="1400" b="1" dirty="0">
                <a:solidFill>
                  <a:prstClr val="black"/>
                </a:solidFill>
              </a:rPr>
              <a:t>Top</a:t>
            </a:r>
            <a:r>
              <a:rPr lang="en-US" sz="1400" dirty="0">
                <a:solidFill>
                  <a:prstClr val="black"/>
                </a:solidFill>
              </a:rPr>
              <a:t> Validation: </a:t>
            </a:r>
            <a:r>
              <a:rPr lang="en-US" sz="1400" dirty="0" err="1">
                <a:solidFill>
                  <a:prstClr val="black"/>
                </a:solidFill>
              </a:rPr>
              <a:t>Triaxys</a:t>
            </a:r>
            <a:r>
              <a:rPr lang="en-US" sz="1400" dirty="0">
                <a:solidFill>
                  <a:prstClr val="black"/>
                </a:solidFill>
              </a:rPr>
              <a:t> Wave sensor co-located in DWS hull.</a:t>
            </a:r>
          </a:p>
          <a:p>
            <a:pPr algn="ctr">
              <a:defRPr/>
            </a:pPr>
            <a:r>
              <a:rPr lang="en-US" sz="1400" b="1" dirty="0">
                <a:solidFill>
                  <a:prstClr val="black"/>
                </a:solidFill>
              </a:rPr>
              <a:t>Bottom</a:t>
            </a:r>
            <a:r>
              <a:rPr lang="en-US" sz="1400" dirty="0">
                <a:solidFill>
                  <a:prstClr val="black"/>
                </a:solidFill>
              </a:rPr>
              <a:t> LDL Drifter deployment by Ben Kates in the North Atlantic, May 2018</a:t>
            </a:r>
          </a:p>
        </p:txBody>
      </p:sp>
      <p:sp>
        <p:nvSpPr>
          <p:cNvPr id="24" name="Title 1">
            <a:extLst>
              <a:ext uri="{FF2B5EF4-FFF2-40B4-BE49-F238E27FC236}">
                <a16:creationId xmlns:a16="http://schemas.microsoft.com/office/drawing/2014/main" id="{E33EA4B9-0937-4C23-B9D0-B6C9C40DA2E2}"/>
              </a:ext>
            </a:extLst>
          </p:cNvPr>
          <p:cNvSpPr txBox="1">
            <a:spLocks/>
          </p:cNvSpPr>
          <p:nvPr/>
        </p:nvSpPr>
        <p:spPr>
          <a:xfrm>
            <a:off x="1250094" y="-70522"/>
            <a:ext cx="9655628" cy="895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x-none" sz="2400" dirty="0"/>
          </a:p>
          <a:p>
            <a:pPr algn="ctr"/>
            <a:r>
              <a:rPr lang="en-US" altLang="x-none" sz="2800" b="1" dirty="0"/>
              <a:t>The Path to Measuring Directional Surface Gravity Waves Globally from Expendable Drifters</a:t>
            </a:r>
          </a:p>
        </p:txBody>
      </p:sp>
      <p:pic>
        <p:nvPicPr>
          <p:cNvPr id="26" name="Picture 3">
            <a:extLst>
              <a:ext uri="{FF2B5EF4-FFF2-40B4-BE49-F238E27FC236}">
                <a16:creationId xmlns:a16="http://schemas.microsoft.com/office/drawing/2014/main" id="{E3B392DC-2D09-4CCD-A84B-9648E3E0C3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328463" y="1993911"/>
            <a:ext cx="4099063" cy="2085762"/>
          </a:xfrm>
          <a:prstGeom prst="rect">
            <a:avLst/>
          </a:prstGeom>
          <a:noFill/>
          <a:ln w="6350">
            <a:solidFill>
              <a:srgbClr val="000000">
                <a:alpha val="2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B5627D7-DDAA-463D-8225-698599391695}"/>
              </a:ext>
            </a:extLst>
          </p:cNvPr>
          <p:cNvSpPr/>
          <p:nvPr/>
        </p:nvSpPr>
        <p:spPr>
          <a:xfrm>
            <a:off x="7828562" y="536895"/>
            <a:ext cx="2944776" cy="646331"/>
          </a:xfrm>
          <a:prstGeom prst="rect">
            <a:avLst/>
          </a:prstGeom>
        </p:spPr>
        <p:txBody>
          <a:bodyPr wrap="square">
            <a:spAutoFit/>
          </a:bodyPr>
          <a:lstStyle/>
          <a:p>
            <a:pPr algn="ctr">
              <a:defRPr/>
            </a:pPr>
            <a:r>
              <a:rPr lang="en-US" sz="3600" b="1" dirty="0">
                <a:solidFill>
                  <a:prstClr val="black"/>
                </a:solidFill>
              </a:rPr>
              <a:t>CONCEPT</a:t>
            </a:r>
          </a:p>
        </p:txBody>
      </p:sp>
      <p:pic>
        <p:nvPicPr>
          <p:cNvPr id="20" name="Picture 3">
            <a:extLst>
              <a:ext uri="{FF2B5EF4-FFF2-40B4-BE49-F238E27FC236}">
                <a16:creationId xmlns:a16="http://schemas.microsoft.com/office/drawing/2014/main" id="{4A67D763-2126-4BED-BBE0-CBAFB9FEB8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1141" y="1183226"/>
            <a:ext cx="2404063" cy="1853566"/>
          </a:xfrm>
          <a:prstGeom prst="rect">
            <a:avLst/>
          </a:prstGeom>
          <a:noFill/>
          <a:ln w="6350">
            <a:solidFill>
              <a:srgbClr val="000000">
                <a:alpha val="2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751A7B-4A37-A543-A640-669400116FA8}"/>
              </a:ext>
            </a:extLst>
          </p:cNvPr>
          <p:cNvSpPr/>
          <p:nvPr/>
        </p:nvSpPr>
        <p:spPr>
          <a:xfrm>
            <a:off x="343141" y="5014655"/>
            <a:ext cx="5269831" cy="1661993"/>
          </a:xfrm>
          <a:prstGeom prst="rect">
            <a:avLst/>
          </a:prstGeom>
        </p:spPr>
        <p:txBody>
          <a:bodyPr wrap="square">
            <a:spAutoFit/>
          </a:bodyPr>
          <a:lstStyle/>
          <a:p>
            <a:r>
              <a:rPr lang="en-US" b="1" dirty="0"/>
              <a:t>Definitions</a:t>
            </a:r>
          </a:p>
          <a:p>
            <a:pPr marL="285750" indent="-285750">
              <a:buFont typeface="Arial" panose="020B0604020202020204" pitchFamily="34" charset="0"/>
              <a:buChar char="•"/>
            </a:pPr>
            <a:r>
              <a:rPr lang="en-US" sz="1400" b="1" dirty="0"/>
              <a:t>Directional Wave Spectra Drifter (DWSD)</a:t>
            </a:r>
          </a:p>
          <a:p>
            <a:pPr marL="285750" indent="-285750">
              <a:buFont typeface="Arial" panose="020B0604020202020204" pitchFamily="34" charset="0"/>
              <a:buChar char="•"/>
            </a:pPr>
            <a:r>
              <a:rPr lang="en-US" sz="1400" b="1" dirty="0"/>
              <a:t>Data Buoy Cooperation Panel (DBCP)</a:t>
            </a:r>
          </a:p>
          <a:p>
            <a:pPr marL="285750" indent="-285750">
              <a:buFont typeface="Arial" panose="020B0604020202020204" pitchFamily="34" charset="0"/>
              <a:buChar char="•"/>
            </a:pPr>
            <a:r>
              <a:rPr lang="en-US" sz="1400" b="1" dirty="0"/>
              <a:t>Joint Technical Commission for Oceanography and Marine Meteorology (JCOMM)</a:t>
            </a:r>
          </a:p>
          <a:p>
            <a:pPr marL="285750" indent="-285750">
              <a:buFont typeface="Arial" panose="020B0604020202020204" pitchFamily="34" charset="0"/>
              <a:buChar char="•"/>
            </a:pPr>
            <a:r>
              <a:rPr lang="en-US" sz="1400" b="1" dirty="0"/>
              <a:t>World Meteorological Organization (WMO)</a:t>
            </a:r>
          </a:p>
          <a:p>
            <a:pPr marL="285750" indent="-285750">
              <a:buFont typeface="Arial" panose="020B0604020202020204" pitchFamily="34" charset="0"/>
              <a:buChar char="•"/>
            </a:pPr>
            <a:r>
              <a:rPr lang="en-US" sz="1400" b="1" dirty="0"/>
              <a:t>Global Telecommunication System (GTS)</a:t>
            </a:r>
          </a:p>
        </p:txBody>
      </p:sp>
      <p:pic>
        <p:nvPicPr>
          <p:cNvPr id="14" name="Picture 13" descr="C:\Documents and Settings\lumpkin\My Documents\My Pictures\logos\gdp_logo.jpg">
            <a:extLst>
              <a:ext uri="{FF2B5EF4-FFF2-40B4-BE49-F238E27FC236}">
                <a16:creationId xmlns:a16="http://schemas.microsoft.com/office/drawing/2014/main" id="{20044838-DD57-EC49-938A-AED29E643F1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5984"/>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5">
            <a:extLst>
              <a:ext uri="{FF2B5EF4-FFF2-40B4-BE49-F238E27FC236}">
                <a16:creationId xmlns:a16="http://schemas.microsoft.com/office/drawing/2014/main" id="{A73D6606-B6A3-4143-AF13-0FCDDCE371C9}"/>
              </a:ext>
            </a:extLst>
          </p:cNvPr>
          <p:cNvSpPr/>
          <p:nvPr/>
        </p:nvSpPr>
        <p:spPr>
          <a:xfrm>
            <a:off x="11167597" y="0"/>
            <a:ext cx="1024403" cy="100741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87591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6113FAB-1A1E-49A4-886F-96EEE335F710}"/>
              </a:ext>
            </a:extLst>
          </p:cNvPr>
          <p:cNvSpPr txBox="1"/>
          <p:nvPr/>
        </p:nvSpPr>
        <p:spPr>
          <a:xfrm>
            <a:off x="5847664" y="1632063"/>
            <a:ext cx="6344336" cy="5216813"/>
          </a:xfrm>
          <a:prstGeom prst="rect">
            <a:avLst/>
          </a:prstGeom>
          <a:noFill/>
        </p:spPr>
        <p:txBody>
          <a:bodyPr wrap="square">
            <a:spAutoFit/>
          </a:bodyPr>
          <a:lstStyle/>
          <a:p>
            <a:pPr>
              <a:defRPr/>
            </a:pPr>
            <a:r>
              <a:rPr lang="en-US" b="1" dirty="0">
                <a:solidFill>
                  <a:prstClr val="black"/>
                </a:solidFill>
              </a:rPr>
              <a:t>Construction:</a:t>
            </a:r>
          </a:p>
          <a:p>
            <a:pPr marL="160735" indent="-160735">
              <a:buFont typeface="Arial" charset="0"/>
              <a:buChar char="•"/>
              <a:defRPr/>
            </a:pPr>
            <a:r>
              <a:rPr lang="en-US" dirty="0">
                <a:solidFill>
                  <a:prstClr val="black"/>
                </a:solidFill>
              </a:rPr>
              <a:t>Same components and hardware construction as the SVPB family instrument </a:t>
            </a:r>
          </a:p>
          <a:p>
            <a:pPr marL="160735" indent="-160735">
              <a:buFont typeface="Arial" charset="0"/>
              <a:buChar char="•"/>
              <a:defRPr/>
            </a:pPr>
            <a:r>
              <a:rPr lang="en-US" dirty="0">
                <a:solidFill>
                  <a:prstClr val="black"/>
                </a:solidFill>
              </a:rPr>
              <a:t>Extension of existing platform =&gt; </a:t>
            </a:r>
            <a:r>
              <a:rPr lang="en-US" b="1" dirty="0">
                <a:solidFill>
                  <a:prstClr val="black"/>
                </a:solidFill>
              </a:rPr>
              <a:t>SVPB drifter with </a:t>
            </a:r>
            <a:r>
              <a:rPr lang="en-US" b="1" i="1" dirty="0">
                <a:solidFill>
                  <a:prstClr val="black"/>
                </a:solidFill>
              </a:rPr>
              <a:t>less</a:t>
            </a:r>
            <a:r>
              <a:rPr lang="en-US" b="1" dirty="0">
                <a:solidFill>
                  <a:prstClr val="black"/>
                </a:solidFill>
              </a:rPr>
              <a:t> hardware but </a:t>
            </a:r>
            <a:r>
              <a:rPr lang="en-US" b="1" i="1" dirty="0">
                <a:solidFill>
                  <a:prstClr val="black"/>
                </a:solidFill>
              </a:rPr>
              <a:t>more</a:t>
            </a:r>
            <a:r>
              <a:rPr lang="en-US" b="1" dirty="0">
                <a:solidFill>
                  <a:prstClr val="black"/>
                </a:solidFill>
              </a:rPr>
              <a:t> software</a:t>
            </a:r>
          </a:p>
          <a:p>
            <a:pPr>
              <a:defRPr/>
            </a:pPr>
            <a:endParaRPr lang="en-US" dirty="0">
              <a:solidFill>
                <a:prstClr val="black"/>
              </a:solidFill>
            </a:endParaRPr>
          </a:p>
          <a:p>
            <a:pPr>
              <a:defRPr/>
            </a:pPr>
            <a:r>
              <a:rPr lang="en-US" b="1" dirty="0">
                <a:solidFill>
                  <a:prstClr val="black"/>
                </a:solidFill>
              </a:rPr>
              <a:t>Sensors:</a:t>
            </a:r>
          </a:p>
          <a:p>
            <a:pPr marL="160735" indent="-160735">
              <a:buFont typeface="Arial" charset="0"/>
              <a:buChar char="•"/>
              <a:defRPr/>
            </a:pPr>
            <a:r>
              <a:rPr lang="en-US" dirty="0">
                <a:solidFill>
                  <a:prstClr val="black"/>
                </a:solidFill>
              </a:rPr>
              <a:t>GPS localization (accuracy: 10 m rms)</a:t>
            </a:r>
          </a:p>
          <a:p>
            <a:pPr marL="160735" indent="-160735">
              <a:buFont typeface="Arial" charset="0"/>
              <a:buChar char="•"/>
              <a:defRPr/>
            </a:pPr>
            <a:r>
              <a:rPr lang="en-US" dirty="0">
                <a:solidFill>
                  <a:prstClr val="black"/>
                </a:solidFill>
              </a:rPr>
              <a:t>SST (thermistor </a:t>
            </a:r>
            <a:r>
              <a:rPr lang="hr-HR" dirty="0">
                <a:solidFill>
                  <a:prstClr val="black"/>
                </a:solidFill>
              </a:rPr>
              <a:t>±</a:t>
            </a:r>
            <a:r>
              <a:rPr lang="en-US" dirty="0">
                <a:solidFill>
                  <a:prstClr val="black"/>
                </a:solidFill>
              </a:rPr>
              <a:t>0.05° C, @ ~17cm depth)</a:t>
            </a:r>
          </a:p>
          <a:p>
            <a:pPr marL="160735" indent="-160735">
              <a:buFont typeface="Arial" charset="0"/>
              <a:buChar char="•"/>
              <a:defRPr/>
            </a:pPr>
            <a:r>
              <a:rPr lang="en-US" dirty="0">
                <a:solidFill>
                  <a:prstClr val="black"/>
                </a:solidFill>
              </a:rPr>
              <a:t>SLP (Honeywell IPT, </a:t>
            </a:r>
            <a:r>
              <a:rPr lang="hr-HR" dirty="0">
                <a:solidFill>
                  <a:prstClr val="black"/>
                </a:solidFill>
              </a:rPr>
              <a:t>±0.4hPa </a:t>
            </a:r>
            <a:r>
              <a:rPr lang="en-US" dirty="0">
                <a:solidFill>
                  <a:prstClr val="black"/>
                </a:solidFill>
              </a:rPr>
              <a:t>) - </a:t>
            </a:r>
            <a:r>
              <a:rPr lang="en-US" i="1" dirty="0">
                <a:solidFill>
                  <a:prstClr val="black"/>
                </a:solidFill>
              </a:rPr>
              <a:t>optional</a:t>
            </a:r>
          </a:p>
          <a:p>
            <a:pPr marL="160735" indent="-160735">
              <a:buFont typeface="Arial" charset="0"/>
              <a:buChar char="•"/>
              <a:defRPr/>
            </a:pPr>
            <a:r>
              <a:rPr lang="en-US" dirty="0">
                <a:solidFill>
                  <a:prstClr val="black"/>
                </a:solidFill>
              </a:rPr>
              <a:t>Directional Wave Sensor (GPS based, 2sec-32sec wave periods; Frequency spectrum a</a:t>
            </a:r>
            <a:r>
              <a:rPr lang="en-US" baseline="-25000" dirty="0">
                <a:solidFill>
                  <a:prstClr val="black"/>
                </a:solidFill>
              </a:rPr>
              <a:t>0 </a:t>
            </a:r>
            <a:r>
              <a:rPr lang="en-US" dirty="0">
                <a:solidFill>
                  <a:prstClr val="black"/>
                </a:solidFill>
              </a:rPr>
              <a:t>, a</a:t>
            </a:r>
            <a:r>
              <a:rPr lang="en-US" baseline="-25000" dirty="0">
                <a:solidFill>
                  <a:prstClr val="black"/>
                </a:solidFill>
              </a:rPr>
              <a:t>1</a:t>
            </a:r>
            <a:r>
              <a:rPr lang="en-US" dirty="0">
                <a:solidFill>
                  <a:prstClr val="black"/>
                </a:solidFill>
              </a:rPr>
              <a:t>, b</a:t>
            </a:r>
            <a:r>
              <a:rPr lang="en-US" baseline="-25000" dirty="0">
                <a:solidFill>
                  <a:prstClr val="black"/>
                </a:solidFill>
              </a:rPr>
              <a:t>1</a:t>
            </a:r>
            <a:r>
              <a:rPr lang="en-US" dirty="0">
                <a:solidFill>
                  <a:prstClr val="black"/>
                </a:solidFill>
              </a:rPr>
              <a:t>, a</a:t>
            </a:r>
            <a:r>
              <a:rPr lang="en-US" baseline="-25000" dirty="0">
                <a:solidFill>
                  <a:prstClr val="black"/>
                </a:solidFill>
              </a:rPr>
              <a:t>2</a:t>
            </a:r>
            <a:r>
              <a:rPr lang="en-US" dirty="0">
                <a:solidFill>
                  <a:prstClr val="black"/>
                </a:solidFill>
              </a:rPr>
              <a:t>, b</a:t>
            </a:r>
            <a:r>
              <a:rPr lang="en-US" baseline="-25000" dirty="0">
                <a:solidFill>
                  <a:prstClr val="black"/>
                </a:solidFill>
              </a:rPr>
              <a:t>2</a:t>
            </a:r>
            <a:r>
              <a:rPr lang="en-US" dirty="0">
                <a:solidFill>
                  <a:prstClr val="black"/>
                </a:solidFill>
              </a:rPr>
              <a:t> and Integral parameters H</a:t>
            </a:r>
            <a:r>
              <a:rPr lang="en-US" baseline="-25000" dirty="0">
                <a:solidFill>
                  <a:prstClr val="black"/>
                </a:solidFill>
              </a:rPr>
              <a:t>m0</a:t>
            </a:r>
            <a:r>
              <a:rPr lang="en-US" dirty="0">
                <a:solidFill>
                  <a:prstClr val="black"/>
                </a:solidFill>
              </a:rPr>
              <a:t>, </a:t>
            </a:r>
            <a:r>
              <a:rPr lang="en-US" dirty="0" err="1">
                <a:solidFill>
                  <a:prstClr val="black"/>
                </a:solidFill>
              </a:rPr>
              <a:t>T</a:t>
            </a:r>
            <a:r>
              <a:rPr lang="en-US" baseline="-25000" dirty="0" err="1">
                <a:solidFill>
                  <a:prstClr val="black"/>
                </a:solidFill>
              </a:rPr>
              <a:t>p</a:t>
            </a:r>
            <a:r>
              <a:rPr lang="en-US" dirty="0">
                <a:solidFill>
                  <a:prstClr val="black"/>
                </a:solidFill>
              </a:rPr>
              <a:t>, T</a:t>
            </a:r>
            <a:r>
              <a:rPr lang="en-US" baseline="-25000" dirty="0">
                <a:solidFill>
                  <a:prstClr val="black"/>
                </a:solidFill>
              </a:rPr>
              <a:t>a</a:t>
            </a:r>
            <a:r>
              <a:rPr lang="en-US" dirty="0">
                <a:solidFill>
                  <a:prstClr val="black"/>
                </a:solidFill>
              </a:rPr>
              <a:t>, D</a:t>
            </a:r>
            <a:r>
              <a:rPr lang="en-US" baseline="-25000" dirty="0">
                <a:solidFill>
                  <a:prstClr val="black"/>
                </a:solidFill>
              </a:rPr>
              <a:t>d</a:t>
            </a:r>
            <a:endParaRPr lang="en-US" dirty="0">
              <a:solidFill>
                <a:prstClr val="black"/>
              </a:solidFill>
            </a:endParaRPr>
          </a:p>
          <a:p>
            <a:pPr>
              <a:defRPr/>
            </a:pPr>
            <a:endParaRPr lang="en-US" dirty="0">
              <a:solidFill>
                <a:prstClr val="black"/>
              </a:solidFill>
            </a:endParaRPr>
          </a:p>
          <a:p>
            <a:pPr>
              <a:defRPr/>
            </a:pPr>
            <a:r>
              <a:rPr lang="en-US" b="1" dirty="0">
                <a:solidFill>
                  <a:prstClr val="black"/>
                </a:solidFill>
              </a:rPr>
              <a:t>Telemetry:</a:t>
            </a:r>
          </a:p>
          <a:p>
            <a:pPr marL="160735" indent="-160735">
              <a:buFont typeface="Arial" charset="0"/>
              <a:buChar char="•"/>
              <a:defRPr/>
            </a:pPr>
            <a:r>
              <a:rPr lang="en-US" dirty="0">
                <a:solidFill>
                  <a:prstClr val="black"/>
                </a:solidFill>
              </a:rPr>
              <a:t>2-way Iridium telemetry for fast data relay (&lt; 1 min) and over-the-air mission control</a:t>
            </a:r>
          </a:p>
          <a:p>
            <a:pPr marL="160735" indent="-160735">
              <a:buFont typeface="Arial" charset="0"/>
              <a:buChar char="•"/>
              <a:defRPr/>
            </a:pPr>
            <a:endParaRPr lang="en-US" sz="1350" dirty="0">
              <a:solidFill>
                <a:prstClr val="black"/>
              </a:solidFill>
            </a:endParaRPr>
          </a:p>
          <a:p>
            <a:pPr>
              <a:defRPr/>
            </a:pPr>
            <a:endParaRPr lang="en-US" sz="1350" dirty="0">
              <a:solidFill>
                <a:prstClr val="black"/>
              </a:solidFill>
            </a:endParaRPr>
          </a:p>
        </p:txBody>
      </p:sp>
      <p:sp>
        <p:nvSpPr>
          <p:cNvPr id="21" name="TextBox 2">
            <a:extLst>
              <a:ext uri="{FF2B5EF4-FFF2-40B4-BE49-F238E27FC236}">
                <a16:creationId xmlns:a16="http://schemas.microsoft.com/office/drawing/2014/main" id="{4038B42C-1FA5-49AD-BAA5-F1D064057A52}"/>
              </a:ext>
            </a:extLst>
          </p:cNvPr>
          <p:cNvSpPr txBox="1">
            <a:spLocks noChangeArrowheads="1"/>
          </p:cNvSpPr>
          <p:nvPr/>
        </p:nvSpPr>
        <p:spPr bwMode="auto">
          <a:xfrm>
            <a:off x="2175889" y="6318119"/>
            <a:ext cx="8344966" cy="382028"/>
          </a:xfrm>
          <a:prstGeom prst="rect">
            <a:avLst/>
          </a:prstGeom>
          <a:solidFill>
            <a:schemeClr val="bg2">
              <a:lumMod val="90000"/>
            </a:schemeClr>
          </a:solidFill>
          <a:ln>
            <a:solidFill>
              <a:schemeClr val="tx1"/>
            </a:solidFill>
          </a:ln>
          <a:extLst/>
        </p:spPr>
        <p:txBody>
          <a:bodyPr wrap="square">
            <a:spAutoFit/>
          </a:bodyPr>
          <a:lstStyle>
            <a:lvl1pPr algn="ctr">
              <a:defRPr sz="2400">
                <a:solidFill>
                  <a:schemeClr val="tx1"/>
                </a:solidFill>
                <a:latin typeface="Times New Roman" charset="0"/>
              </a:defRPr>
            </a:lvl1pPr>
            <a:lvl2pPr marL="742950" indent="-285750" algn="ctr">
              <a:defRPr sz="2400">
                <a:solidFill>
                  <a:schemeClr val="tx1"/>
                </a:solidFill>
                <a:latin typeface="Times New Roman" charset="0"/>
              </a:defRPr>
            </a:lvl2pPr>
            <a:lvl3pPr marL="1143000" indent="-228600" algn="ctr">
              <a:defRPr sz="2400">
                <a:solidFill>
                  <a:schemeClr val="tx1"/>
                </a:solidFill>
                <a:latin typeface="Times New Roman" charset="0"/>
              </a:defRPr>
            </a:lvl3pPr>
            <a:lvl4pPr marL="1600200" indent="-228600" algn="ctr">
              <a:defRPr sz="2400">
                <a:solidFill>
                  <a:schemeClr val="tx1"/>
                </a:solidFill>
                <a:latin typeface="Times New Roman" charset="0"/>
              </a:defRPr>
            </a:lvl4pPr>
            <a:lvl5pPr marL="2057400" indent="-228600" algn="ctr">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lnSpc>
                <a:spcPct val="150000"/>
              </a:lnSpc>
            </a:pPr>
            <a:r>
              <a:rPr lang="en-US" altLang="x-none" sz="1400" b="1" dirty="0">
                <a:solidFill>
                  <a:srgbClr val="000000"/>
                </a:solidFill>
                <a:latin typeface="Calibri" charset="0"/>
              </a:rPr>
              <a:t>DWS drifter deployments began in 2015. Since inception, over 100 DWS drifters have been deployed globally</a:t>
            </a:r>
          </a:p>
        </p:txBody>
      </p:sp>
      <p:sp>
        <p:nvSpPr>
          <p:cNvPr id="23" name="Rectangle 22">
            <a:extLst>
              <a:ext uri="{FF2B5EF4-FFF2-40B4-BE49-F238E27FC236}">
                <a16:creationId xmlns:a16="http://schemas.microsoft.com/office/drawing/2014/main" id="{F8F7BF00-C2EB-4EF8-A50F-0C6CF7D041C2}"/>
              </a:ext>
            </a:extLst>
          </p:cNvPr>
          <p:cNvSpPr/>
          <p:nvPr/>
        </p:nvSpPr>
        <p:spPr>
          <a:xfrm>
            <a:off x="931510" y="5570575"/>
            <a:ext cx="3588204" cy="261610"/>
          </a:xfrm>
          <a:prstGeom prst="rect">
            <a:avLst/>
          </a:prstGeom>
        </p:spPr>
        <p:txBody>
          <a:bodyPr wrap="square">
            <a:spAutoFit/>
          </a:bodyPr>
          <a:lstStyle/>
          <a:p>
            <a:pPr algn="ctr">
              <a:defRPr/>
            </a:pPr>
            <a:r>
              <a:rPr lang="en-US" sz="1100" i="1" dirty="0">
                <a:solidFill>
                  <a:prstClr val="black"/>
                </a:solidFill>
              </a:rPr>
              <a:t>Damping chain element not shown</a:t>
            </a:r>
          </a:p>
        </p:txBody>
      </p:sp>
      <p:sp>
        <p:nvSpPr>
          <p:cNvPr id="25" name="TextBox 3">
            <a:extLst>
              <a:ext uri="{FF2B5EF4-FFF2-40B4-BE49-F238E27FC236}">
                <a16:creationId xmlns:a16="http://schemas.microsoft.com/office/drawing/2014/main" id="{2921BCBD-CBE9-433A-B674-1B231F0AE80F}"/>
              </a:ext>
            </a:extLst>
          </p:cNvPr>
          <p:cNvSpPr txBox="1">
            <a:spLocks noChangeArrowheads="1"/>
          </p:cNvSpPr>
          <p:nvPr/>
        </p:nvSpPr>
        <p:spPr bwMode="auto">
          <a:xfrm>
            <a:off x="658060" y="1055754"/>
            <a:ext cx="404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New Roman" charset="0"/>
              </a:defRPr>
            </a:lvl1pPr>
            <a:lvl2pPr marL="742950" indent="-285750" algn="ctr">
              <a:defRPr sz="2400">
                <a:solidFill>
                  <a:schemeClr val="tx1"/>
                </a:solidFill>
                <a:latin typeface="Times New Roman" charset="0"/>
              </a:defRPr>
            </a:lvl2pPr>
            <a:lvl3pPr marL="1143000" indent="-228600" algn="ctr">
              <a:defRPr sz="2400">
                <a:solidFill>
                  <a:schemeClr val="tx1"/>
                </a:solidFill>
                <a:latin typeface="Times New Roman" charset="0"/>
              </a:defRPr>
            </a:lvl3pPr>
            <a:lvl4pPr marL="1600200" indent="-228600" algn="ctr">
              <a:defRPr sz="2400">
                <a:solidFill>
                  <a:schemeClr val="tx1"/>
                </a:solidFill>
                <a:latin typeface="Times New Roman" charset="0"/>
              </a:defRPr>
            </a:lvl4pPr>
            <a:lvl5pPr marL="2057400" indent="-228600" algn="ctr">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r>
              <a:rPr lang="en-US" altLang="x-none" sz="1800" dirty="0">
                <a:solidFill>
                  <a:srgbClr val="000000"/>
                </a:solidFill>
                <a:latin typeface="Calibri" charset="0"/>
              </a:rPr>
              <a:t>THE LDL DWS-B Drifter</a:t>
            </a:r>
          </a:p>
        </p:txBody>
      </p:sp>
      <p:pic>
        <p:nvPicPr>
          <p:cNvPr id="26" name="Picture 3">
            <a:extLst>
              <a:ext uri="{FF2B5EF4-FFF2-40B4-BE49-F238E27FC236}">
                <a16:creationId xmlns:a16="http://schemas.microsoft.com/office/drawing/2014/main" id="{E3B392DC-2D09-4CCD-A84B-9648E3E0C3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75502" y="1652432"/>
            <a:ext cx="5006098" cy="3935205"/>
          </a:xfrm>
          <a:prstGeom prst="rect">
            <a:avLst/>
          </a:prstGeom>
          <a:noFill/>
          <a:ln w="6350">
            <a:solidFill>
              <a:srgbClr val="000000">
                <a:alpha val="2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CE73A39-687D-44A3-A04C-0315E9293D2D}"/>
              </a:ext>
            </a:extLst>
          </p:cNvPr>
          <p:cNvSpPr/>
          <p:nvPr/>
        </p:nvSpPr>
        <p:spPr>
          <a:xfrm>
            <a:off x="344905" y="1337442"/>
            <a:ext cx="4572000" cy="261610"/>
          </a:xfrm>
          <a:prstGeom prst="rect">
            <a:avLst/>
          </a:prstGeom>
        </p:spPr>
        <p:txBody>
          <a:bodyPr>
            <a:spAutoFit/>
          </a:bodyPr>
          <a:lstStyle/>
          <a:p>
            <a:pPr algn="ctr"/>
            <a:r>
              <a:rPr lang="en-US" altLang="x-none" sz="1100" dirty="0">
                <a:solidFill>
                  <a:srgbClr val="FF0000"/>
                </a:solidFill>
                <a:latin typeface="Calibri" charset="0"/>
              </a:rPr>
              <a:t>DESIGNED TO MEASURE DIRECTIONAL SURFACE GRAVITY WAVES</a:t>
            </a:r>
            <a:endParaRPr lang="en-US" sz="1100" dirty="0">
              <a:solidFill>
                <a:srgbClr val="FF0000"/>
              </a:solidFill>
            </a:endParaRPr>
          </a:p>
        </p:txBody>
      </p:sp>
      <p:sp>
        <p:nvSpPr>
          <p:cNvPr id="31" name="Rectangle 30">
            <a:extLst>
              <a:ext uri="{FF2B5EF4-FFF2-40B4-BE49-F238E27FC236}">
                <a16:creationId xmlns:a16="http://schemas.microsoft.com/office/drawing/2014/main" id="{8B469CB8-0B6A-4368-AD72-1DFD71A19650}"/>
              </a:ext>
            </a:extLst>
          </p:cNvPr>
          <p:cNvSpPr/>
          <p:nvPr/>
        </p:nvSpPr>
        <p:spPr>
          <a:xfrm>
            <a:off x="7574742" y="1240420"/>
            <a:ext cx="2485872" cy="369332"/>
          </a:xfrm>
          <a:prstGeom prst="rect">
            <a:avLst/>
          </a:prstGeom>
        </p:spPr>
        <p:txBody>
          <a:bodyPr wrap="none">
            <a:spAutoFit/>
          </a:bodyPr>
          <a:lstStyle/>
          <a:p>
            <a:pPr algn="ctr">
              <a:defRPr/>
            </a:pPr>
            <a:r>
              <a:rPr lang="en-US" b="1" dirty="0">
                <a:solidFill>
                  <a:prstClr val="black"/>
                </a:solidFill>
              </a:rPr>
              <a:t>Technical Specifications</a:t>
            </a:r>
          </a:p>
        </p:txBody>
      </p:sp>
      <p:sp>
        <p:nvSpPr>
          <p:cNvPr id="32" name="Title 1">
            <a:extLst>
              <a:ext uri="{FF2B5EF4-FFF2-40B4-BE49-F238E27FC236}">
                <a16:creationId xmlns:a16="http://schemas.microsoft.com/office/drawing/2014/main" id="{B69EDC02-F264-4B8F-8FED-A43203F7E01C}"/>
              </a:ext>
            </a:extLst>
          </p:cNvPr>
          <p:cNvSpPr txBox="1">
            <a:spLocks/>
          </p:cNvSpPr>
          <p:nvPr/>
        </p:nvSpPr>
        <p:spPr>
          <a:xfrm>
            <a:off x="1524000" y="71223"/>
            <a:ext cx="9528809" cy="951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t>The Directional Wave Spectra Barometer (Option) Drifter (DWS-B-D)</a:t>
            </a:r>
            <a:endParaRPr lang="en-US" altLang="x-none" sz="2400" b="1" dirty="0"/>
          </a:p>
        </p:txBody>
      </p:sp>
      <p:sp>
        <p:nvSpPr>
          <p:cNvPr id="33" name="Rectangle 32">
            <a:extLst>
              <a:ext uri="{FF2B5EF4-FFF2-40B4-BE49-F238E27FC236}">
                <a16:creationId xmlns:a16="http://schemas.microsoft.com/office/drawing/2014/main" id="{3DE003B0-7429-49BA-967E-CB4A08C46EBB}"/>
              </a:ext>
            </a:extLst>
          </p:cNvPr>
          <p:cNvSpPr/>
          <p:nvPr/>
        </p:nvSpPr>
        <p:spPr>
          <a:xfrm>
            <a:off x="1524001" y="5755986"/>
            <a:ext cx="2403223" cy="261610"/>
          </a:xfrm>
          <a:prstGeom prst="rect">
            <a:avLst/>
          </a:prstGeom>
        </p:spPr>
        <p:txBody>
          <a:bodyPr wrap="none">
            <a:spAutoFit/>
          </a:bodyPr>
          <a:lstStyle/>
          <a:p>
            <a:pPr algn="ctr">
              <a:defRPr/>
            </a:pPr>
            <a:r>
              <a:rPr lang="en-US" sz="1100" dirty="0">
                <a:solidFill>
                  <a:prstClr val="black"/>
                </a:solidFill>
              </a:rPr>
              <a:t>CAN BE MOORED OR FREELY DRIFTING</a:t>
            </a:r>
          </a:p>
        </p:txBody>
      </p:sp>
      <p:pic>
        <p:nvPicPr>
          <p:cNvPr id="14" name="Picture 13" descr="C:\Documents and Settings\lumpkin\My Documents\My Pictures\logos\gdp_logo.jpg">
            <a:extLst>
              <a:ext uri="{FF2B5EF4-FFF2-40B4-BE49-F238E27FC236}">
                <a16:creationId xmlns:a16="http://schemas.microsoft.com/office/drawing/2014/main" id="{9953026D-C2E5-FC49-B656-FCD0C9C2DE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5984"/>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5">
            <a:extLst>
              <a:ext uri="{FF2B5EF4-FFF2-40B4-BE49-F238E27FC236}">
                <a16:creationId xmlns:a16="http://schemas.microsoft.com/office/drawing/2014/main" id="{4B410A36-7F51-3E49-BC26-63F01D9787CF}"/>
              </a:ext>
            </a:extLst>
          </p:cNvPr>
          <p:cNvSpPr/>
          <p:nvPr/>
        </p:nvSpPr>
        <p:spPr>
          <a:xfrm>
            <a:off x="11167597" y="-25984"/>
            <a:ext cx="1024403" cy="1007414"/>
          </a:xfrm>
          <a:prstGeom prst="rect">
            <a:avLst/>
          </a:prstGeom>
          <a:blipFill>
            <a:blip r:embed="rId5" cstate="print"/>
            <a:stretch>
              <a:fillRect/>
            </a:stretch>
          </a:blipFill>
        </p:spPr>
        <p:txBody>
          <a:bodyPr wrap="square" lIns="0" tIns="0" rIns="0" bIns="0" rtlCol="0"/>
          <a:lstStyle/>
          <a:p>
            <a:endParaRPr/>
          </a:p>
        </p:txBody>
      </p:sp>
      <p:pic>
        <p:nvPicPr>
          <p:cNvPr id="13" name="Google Shape;88;p1">
            <a:extLst>
              <a:ext uri="{FF2B5EF4-FFF2-40B4-BE49-F238E27FC236}">
                <a16:creationId xmlns:a16="http://schemas.microsoft.com/office/drawing/2014/main" id="{CCBFB37E-3C57-6143-86AD-0837DBD59DB2}"/>
              </a:ext>
            </a:extLst>
          </p:cNvPr>
          <p:cNvPicPr preferRelativeResize="0">
            <a:picLocks noChangeAspect="1"/>
          </p:cNvPicPr>
          <p:nvPr/>
        </p:nvPicPr>
        <p:blipFill rotWithShape="1">
          <a:blip r:embed="rId6">
            <a:alphaModFix/>
          </a:blip>
          <a:srcRect/>
          <a:stretch/>
        </p:blipFill>
        <p:spPr>
          <a:xfrm>
            <a:off x="46932" y="5916713"/>
            <a:ext cx="941287" cy="941287"/>
          </a:xfrm>
          <a:prstGeom prst="rect">
            <a:avLst/>
          </a:prstGeom>
          <a:noFill/>
          <a:ln>
            <a:noFill/>
          </a:ln>
        </p:spPr>
      </p:pic>
    </p:spTree>
    <p:extLst>
      <p:ext uri="{BB962C8B-B14F-4D97-AF65-F5344CB8AC3E}">
        <p14:creationId xmlns:p14="http://schemas.microsoft.com/office/powerpoint/2010/main" val="763135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6113FAB-1A1E-49A4-886F-96EEE335F710}"/>
              </a:ext>
            </a:extLst>
          </p:cNvPr>
          <p:cNvSpPr txBox="1"/>
          <p:nvPr/>
        </p:nvSpPr>
        <p:spPr>
          <a:xfrm>
            <a:off x="6667392" y="1262344"/>
            <a:ext cx="5305745" cy="4031873"/>
          </a:xfrm>
          <a:prstGeom prst="rect">
            <a:avLst/>
          </a:prstGeom>
          <a:noFill/>
        </p:spPr>
        <p:txBody>
          <a:bodyPr wrap="square">
            <a:spAutoFit/>
          </a:bodyPr>
          <a:lstStyle/>
          <a:p>
            <a:pPr marL="160735" indent="-160735">
              <a:buFont typeface="Arial" charset="0"/>
              <a:buChar char="•"/>
              <a:defRPr/>
            </a:pPr>
            <a:r>
              <a:rPr lang="en-US" sz="1600" dirty="0"/>
              <a:t>Evaluation efforts </a:t>
            </a:r>
            <a:r>
              <a:rPr lang="en-US" sz="1600" b="1" dirty="0"/>
              <a:t>began in 2015 and are on-going</a:t>
            </a:r>
            <a:r>
              <a:rPr lang="en-US" sz="1600" dirty="0"/>
              <a:t>. Currently in latter stages of a multi-year process </a:t>
            </a:r>
          </a:p>
          <a:p>
            <a:pPr>
              <a:defRPr/>
            </a:pPr>
            <a:endParaRPr lang="en-US" sz="1600" dirty="0"/>
          </a:p>
          <a:p>
            <a:pPr marL="160735" indent="-160735">
              <a:buFont typeface="Arial" charset="0"/>
              <a:buChar char="•"/>
              <a:defRPr/>
            </a:pPr>
            <a:r>
              <a:rPr lang="en-US" sz="1600" dirty="0"/>
              <a:t>Collaboration with the </a:t>
            </a:r>
            <a:r>
              <a:rPr lang="en-US" sz="1600" b="1" dirty="0"/>
              <a:t>WMO</a:t>
            </a:r>
            <a:r>
              <a:rPr lang="en-US" sz="1600" dirty="0"/>
              <a:t> </a:t>
            </a:r>
            <a:r>
              <a:rPr lang="en-US" sz="1600" b="1" dirty="0"/>
              <a:t>and</a:t>
            </a:r>
            <a:r>
              <a:rPr lang="en-US" sz="1600" dirty="0"/>
              <a:t> </a:t>
            </a:r>
            <a:r>
              <a:rPr lang="en-US" sz="1600" b="1" dirty="0"/>
              <a:t>JCOMM</a:t>
            </a:r>
            <a:r>
              <a:rPr lang="en-US" sz="1600" dirty="0"/>
              <a:t> sponsored </a:t>
            </a:r>
            <a:r>
              <a:rPr lang="en-US" sz="1600" b="1" dirty="0"/>
              <a:t>Task Team on Wave Measurements </a:t>
            </a:r>
            <a:r>
              <a:rPr lang="en-US" sz="1600" dirty="0"/>
              <a:t>via Data Buoy Cooperation Panel (DBCP) to ensure needs of the greater community are met and addressed</a:t>
            </a:r>
          </a:p>
          <a:p>
            <a:pPr marL="160735" indent="-160735">
              <a:buFont typeface="Arial" charset="0"/>
              <a:buChar char="•"/>
              <a:defRPr/>
            </a:pPr>
            <a:endParaRPr lang="en-US" sz="1600" dirty="0"/>
          </a:p>
          <a:p>
            <a:pPr marL="160735" indent="-160735">
              <a:buFont typeface="Arial" charset="0"/>
              <a:buChar char="•"/>
              <a:defRPr/>
            </a:pPr>
            <a:r>
              <a:rPr lang="en-US" sz="1600" dirty="0"/>
              <a:t>Co-located field campaigns with established wave sensors such as the </a:t>
            </a:r>
            <a:r>
              <a:rPr lang="en-US" sz="1600" dirty="0" err="1"/>
              <a:t>Datawell</a:t>
            </a:r>
            <a:r>
              <a:rPr lang="en-US" sz="1600" dirty="0"/>
              <a:t> DWR, </a:t>
            </a:r>
            <a:r>
              <a:rPr lang="en-US" sz="1600" dirty="0" err="1"/>
              <a:t>Axys</a:t>
            </a:r>
            <a:r>
              <a:rPr lang="en-US" sz="1600" dirty="0"/>
              <a:t> </a:t>
            </a:r>
            <a:r>
              <a:rPr lang="en-US" sz="1600" dirty="0" err="1"/>
              <a:t>Triaxys</a:t>
            </a:r>
            <a:r>
              <a:rPr lang="en-US" sz="1600" dirty="0"/>
              <a:t>, and bottom mounted ADCP have shown encouraging results</a:t>
            </a:r>
          </a:p>
          <a:p>
            <a:pPr>
              <a:defRPr/>
            </a:pPr>
            <a:endParaRPr lang="en-US" sz="1600" dirty="0"/>
          </a:p>
          <a:p>
            <a:pPr marL="160735" indent="-160735">
              <a:buFont typeface="Arial" charset="0"/>
              <a:buChar char="•"/>
              <a:defRPr/>
            </a:pPr>
            <a:r>
              <a:rPr lang="en-US" sz="1600" dirty="0"/>
              <a:t>A full qualification of the GPS based sensor is required for every firmware revision. Sharing resources to facilitate sensor comparison can accelerate the qualification process</a:t>
            </a:r>
          </a:p>
          <a:p>
            <a:pPr marL="160735" indent="-160735">
              <a:buFont typeface="Arial" charset="0"/>
              <a:buChar char="•"/>
              <a:defRPr/>
            </a:pPr>
            <a:endParaRPr lang="en-US" sz="1600" dirty="0"/>
          </a:p>
        </p:txBody>
      </p:sp>
      <p:sp>
        <p:nvSpPr>
          <p:cNvPr id="31" name="Rectangle 30">
            <a:extLst>
              <a:ext uri="{FF2B5EF4-FFF2-40B4-BE49-F238E27FC236}">
                <a16:creationId xmlns:a16="http://schemas.microsoft.com/office/drawing/2014/main" id="{8B469CB8-0B6A-4368-AD72-1DFD71A19650}"/>
              </a:ext>
            </a:extLst>
          </p:cNvPr>
          <p:cNvSpPr/>
          <p:nvPr/>
        </p:nvSpPr>
        <p:spPr>
          <a:xfrm>
            <a:off x="2195531" y="857377"/>
            <a:ext cx="1785810" cy="369332"/>
          </a:xfrm>
          <a:prstGeom prst="rect">
            <a:avLst/>
          </a:prstGeom>
        </p:spPr>
        <p:txBody>
          <a:bodyPr wrap="none">
            <a:spAutoFit/>
          </a:bodyPr>
          <a:lstStyle/>
          <a:p>
            <a:pPr algn="ctr">
              <a:defRPr/>
            </a:pPr>
            <a:r>
              <a:rPr lang="en-US" b="1" dirty="0">
                <a:solidFill>
                  <a:prstClr val="black"/>
                </a:solidFill>
              </a:rPr>
              <a:t>Field Evaluations</a:t>
            </a:r>
          </a:p>
        </p:txBody>
      </p:sp>
      <p:pic>
        <p:nvPicPr>
          <p:cNvPr id="3" name="Picture 2">
            <a:extLst>
              <a:ext uri="{FF2B5EF4-FFF2-40B4-BE49-F238E27FC236}">
                <a16:creationId xmlns:a16="http://schemas.microsoft.com/office/drawing/2014/main" id="{DE067905-D28F-4F43-AEB6-011E10B823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47257" y="1342763"/>
            <a:ext cx="2617862" cy="1963397"/>
          </a:xfrm>
          <a:prstGeom prst="rect">
            <a:avLst/>
          </a:prstGeom>
          <a:ln>
            <a:solidFill>
              <a:srgbClr val="000000"/>
            </a:solidFill>
          </a:ln>
        </p:spPr>
      </p:pic>
      <p:pic>
        <p:nvPicPr>
          <p:cNvPr id="14" name="Picture 13">
            <a:extLst>
              <a:ext uri="{FF2B5EF4-FFF2-40B4-BE49-F238E27FC236}">
                <a16:creationId xmlns:a16="http://schemas.microsoft.com/office/drawing/2014/main" id="{543C7489-6846-458F-9DE6-3667AF435D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319" y="3514871"/>
            <a:ext cx="2627103" cy="1970327"/>
          </a:xfrm>
          <a:prstGeom prst="rect">
            <a:avLst/>
          </a:prstGeom>
          <a:ln>
            <a:solidFill>
              <a:srgbClr val="000000"/>
            </a:solidFill>
          </a:ln>
        </p:spPr>
      </p:pic>
      <p:pic>
        <p:nvPicPr>
          <p:cNvPr id="15" name="Picture 14">
            <a:extLst>
              <a:ext uri="{FF2B5EF4-FFF2-40B4-BE49-F238E27FC236}">
                <a16:creationId xmlns:a16="http://schemas.microsoft.com/office/drawing/2014/main" id="{2F24E5DE-76A8-4077-8243-2CC24A6A50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64599" y="3554230"/>
            <a:ext cx="2574623" cy="1930967"/>
          </a:xfrm>
          <a:prstGeom prst="rect">
            <a:avLst/>
          </a:prstGeom>
          <a:ln>
            <a:solidFill>
              <a:srgbClr val="000000"/>
            </a:solidFill>
          </a:ln>
        </p:spPr>
      </p:pic>
      <p:pic>
        <p:nvPicPr>
          <p:cNvPr id="16" name="Picture 15">
            <a:extLst>
              <a:ext uri="{FF2B5EF4-FFF2-40B4-BE49-F238E27FC236}">
                <a16:creationId xmlns:a16="http://schemas.microsoft.com/office/drawing/2014/main" id="{C6B2D335-F948-4655-8A86-19110F27B6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25" y="1331113"/>
            <a:ext cx="2633397" cy="1975047"/>
          </a:xfrm>
          <a:prstGeom prst="rect">
            <a:avLst/>
          </a:prstGeom>
          <a:ln>
            <a:solidFill>
              <a:srgbClr val="000000"/>
            </a:solidFill>
          </a:ln>
        </p:spPr>
      </p:pic>
      <p:sp>
        <p:nvSpPr>
          <p:cNvPr id="17" name="Rectangle 16">
            <a:extLst>
              <a:ext uri="{FF2B5EF4-FFF2-40B4-BE49-F238E27FC236}">
                <a16:creationId xmlns:a16="http://schemas.microsoft.com/office/drawing/2014/main" id="{AB0FEF39-EB6E-4E41-9229-A1A2E9600E20}"/>
              </a:ext>
            </a:extLst>
          </p:cNvPr>
          <p:cNvSpPr/>
          <p:nvPr/>
        </p:nvSpPr>
        <p:spPr>
          <a:xfrm>
            <a:off x="51207" y="5688449"/>
            <a:ext cx="5664371" cy="1169551"/>
          </a:xfrm>
          <a:prstGeom prst="rect">
            <a:avLst/>
          </a:prstGeom>
        </p:spPr>
        <p:txBody>
          <a:bodyPr wrap="square">
            <a:spAutoFit/>
          </a:bodyPr>
          <a:lstStyle/>
          <a:p>
            <a:pPr>
              <a:defRPr/>
            </a:pPr>
            <a:r>
              <a:rPr lang="en-US" sz="1400" b="1" dirty="0">
                <a:solidFill>
                  <a:prstClr val="black"/>
                </a:solidFill>
              </a:rPr>
              <a:t>Clockwise from top left: </a:t>
            </a:r>
          </a:p>
          <a:p>
            <a:pPr>
              <a:defRPr/>
            </a:pPr>
            <a:r>
              <a:rPr lang="en-US" sz="1400" dirty="0">
                <a:solidFill>
                  <a:prstClr val="black"/>
                </a:solidFill>
              </a:rPr>
              <a:t>CDIP Scripps Nearshore </a:t>
            </a:r>
            <a:r>
              <a:rPr lang="en-US" sz="1400" dirty="0" err="1">
                <a:solidFill>
                  <a:prstClr val="black"/>
                </a:solidFill>
              </a:rPr>
              <a:t>Datawell</a:t>
            </a:r>
            <a:r>
              <a:rPr lang="en-US" sz="1400" dirty="0">
                <a:solidFill>
                  <a:prstClr val="black"/>
                </a:solidFill>
              </a:rPr>
              <a:t> DWR vs. LDL DWS Mooring</a:t>
            </a:r>
          </a:p>
          <a:p>
            <a:pPr>
              <a:defRPr/>
            </a:pPr>
            <a:r>
              <a:rPr lang="en-US" sz="1400" dirty="0">
                <a:solidFill>
                  <a:prstClr val="black"/>
                </a:solidFill>
              </a:rPr>
              <a:t>Port of Naples, Italy RD-Inst. ADCP vs. LDL DWS Mooring</a:t>
            </a:r>
          </a:p>
          <a:p>
            <a:pPr>
              <a:defRPr/>
            </a:pPr>
            <a:r>
              <a:rPr lang="en-US" sz="1400" dirty="0">
                <a:solidFill>
                  <a:prstClr val="black"/>
                </a:solidFill>
              </a:rPr>
              <a:t>Global Wave Watch III vs. LDL DWS Drifters</a:t>
            </a:r>
          </a:p>
          <a:p>
            <a:pPr>
              <a:defRPr/>
            </a:pPr>
            <a:r>
              <a:rPr lang="en-US" sz="1400" dirty="0">
                <a:solidFill>
                  <a:prstClr val="black"/>
                </a:solidFill>
              </a:rPr>
              <a:t>Queensland, Australia </a:t>
            </a:r>
            <a:r>
              <a:rPr lang="en-US" sz="1400" dirty="0" err="1">
                <a:solidFill>
                  <a:prstClr val="black"/>
                </a:solidFill>
              </a:rPr>
              <a:t>Datawell</a:t>
            </a:r>
            <a:r>
              <a:rPr lang="en-US" sz="1400" dirty="0">
                <a:solidFill>
                  <a:prstClr val="black"/>
                </a:solidFill>
              </a:rPr>
              <a:t> DWR vs. LDL DWS engine on DWR hull</a:t>
            </a:r>
          </a:p>
        </p:txBody>
      </p:sp>
      <p:sp>
        <p:nvSpPr>
          <p:cNvPr id="2" name="Rectangle 1">
            <a:extLst>
              <a:ext uri="{FF2B5EF4-FFF2-40B4-BE49-F238E27FC236}">
                <a16:creationId xmlns:a16="http://schemas.microsoft.com/office/drawing/2014/main" id="{F8F42F6C-7F56-4E9F-95CB-541C1A8A51AE}"/>
              </a:ext>
            </a:extLst>
          </p:cNvPr>
          <p:cNvSpPr/>
          <p:nvPr/>
        </p:nvSpPr>
        <p:spPr>
          <a:xfrm>
            <a:off x="583324" y="3058321"/>
            <a:ext cx="473206" cy="261610"/>
          </a:xfrm>
          <a:prstGeom prst="rect">
            <a:avLst/>
          </a:prstGeom>
        </p:spPr>
        <p:txBody>
          <a:bodyPr wrap="none">
            <a:spAutoFit/>
          </a:bodyPr>
          <a:lstStyle/>
          <a:p>
            <a:r>
              <a:rPr lang="en-US" sz="1100" dirty="0">
                <a:solidFill>
                  <a:schemeClr val="accent1"/>
                </a:solidFill>
              </a:rPr>
              <a:t>2015</a:t>
            </a:r>
          </a:p>
        </p:txBody>
      </p:sp>
      <p:sp>
        <p:nvSpPr>
          <p:cNvPr id="18" name="Rectangle 17">
            <a:extLst>
              <a:ext uri="{FF2B5EF4-FFF2-40B4-BE49-F238E27FC236}">
                <a16:creationId xmlns:a16="http://schemas.microsoft.com/office/drawing/2014/main" id="{533F9DF5-8700-45D5-B694-B29B02C38242}"/>
              </a:ext>
            </a:extLst>
          </p:cNvPr>
          <p:cNvSpPr/>
          <p:nvPr/>
        </p:nvSpPr>
        <p:spPr>
          <a:xfrm>
            <a:off x="4008986" y="3088942"/>
            <a:ext cx="473206" cy="261610"/>
          </a:xfrm>
          <a:prstGeom prst="rect">
            <a:avLst/>
          </a:prstGeom>
        </p:spPr>
        <p:txBody>
          <a:bodyPr wrap="none">
            <a:spAutoFit/>
          </a:bodyPr>
          <a:lstStyle/>
          <a:p>
            <a:r>
              <a:rPr lang="en-US" sz="1100" dirty="0">
                <a:solidFill>
                  <a:schemeClr val="accent1"/>
                </a:solidFill>
              </a:rPr>
              <a:t>2016</a:t>
            </a:r>
          </a:p>
        </p:txBody>
      </p:sp>
      <p:sp>
        <p:nvSpPr>
          <p:cNvPr id="19" name="Rectangle 18">
            <a:extLst>
              <a:ext uri="{FF2B5EF4-FFF2-40B4-BE49-F238E27FC236}">
                <a16:creationId xmlns:a16="http://schemas.microsoft.com/office/drawing/2014/main" id="{C63C3824-BDAA-4A8C-AFBE-0768551AB763}"/>
              </a:ext>
            </a:extLst>
          </p:cNvPr>
          <p:cNvSpPr/>
          <p:nvPr/>
        </p:nvSpPr>
        <p:spPr>
          <a:xfrm>
            <a:off x="583324" y="5223588"/>
            <a:ext cx="473206" cy="261610"/>
          </a:xfrm>
          <a:prstGeom prst="rect">
            <a:avLst/>
          </a:prstGeom>
        </p:spPr>
        <p:txBody>
          <a:bodyPr wrap="none">
            <a:spAutoFit/>
          </a:bodyPr>
          <a:lstStyle/>
          <a:p>
            <a:r>
              <a:rPr lang="en-US" sz="1100" dirty="0">
                <a:solidFill>
                  <a:schemeClr val="accent1"/>
                </a:solidFill>
              </a:rPr>
              <a:t>2017</a:t>
            </a:r>
          </a:p>
        </p:txBody>
      </p:sp>
      <p:sp>
        <p:nvSpPr>
          <p:cNvPr id="20" name="Rectangle 19">
            <a:extLst>
              <a:ext uri="{FF2B5EF4-FFF2-40B4-BE49-F238E27FC236}">
                <a16:creationId xmlns:a16="http://schemas.microsoft.com/office/drawing/2014/main" id="{36298C32-74CA-45D0-A9FE-6D8A9AA0DE01}"/>
              </a:ext>
            </a:extLst>
          </p:cNvPr>
          <p:cNvSpPr/>
          <p:nvPr/>
        </p:nvSpPr>
        <p:spPr>
          <a:xfrm>
            <a:off x="3760510" y="5243874"/>
            <a:ext cx="473206" cy="261610"/>
          </a:xfrm>
          <a:prstGeom prst="rect">
            <a:avLst/>
          </a:prstGeom>
        </p:spPr>
        <p:txBody>
          <a:bodyPr wrap="none">
            <a:spAutoFit/>
          </a:bodyPr>
          <a:lstStyle/>
          <a:p>
            <a:r>
              <a:rPr lang="en-US" sz="1100" dirty="0">
                <a:solidFill>
                  <a:schemeClr val="accent1"/>
                </a:solidFill>
              </a:rPr>
              <a:t>2018</a:t>
            </a:r>
          </a:p>
        </p:txBody>
      </p:sp>
      <p:sp>
        <p:nvSpPr>
          <p:cNvPr id="21" name="Title 1">
            <a:extLst>
              <a:ext uri="{FF2B5EF4-FFF2-40B4-BE49-F238E27FC236}">
                <a16:creationId xmlns:a16="http://schemas.microsoft.com/office/drawing/2014/main" id="{5029B719-350D-4F4B-9221-E46C6163978B}"/>
              </a:ext>
            </a:extLst>
          </p:cNvPr>
          <p:cNvSpPr txBox="1">
            <a:spLocks/>
          </p:cNvSpPr>
          <p:nvPr/>
        </p:nvSpPr>
        <p:spPr>
          <a:xfrm>
            <a:off x="2630905" y="107319"/>
            <a:ext cx="7012692" cy="951456"/>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7500" b="1" dirty="0"/>
              <a:t>Evaluation of the </a:t>
            </a:r>
          </a:p>
          <a:p>
            <a:pPr algn="ctr"/>
            <a:r>
              <a:rPr lang="en-US" altLang="x-none" sz="7500" b="1" dirty="0"/>
              <a:t>Directional Wave Spectra Drifter</a:t>
            </a:r>
            <a:endParaRPr lang="en-US" altLang="x-none" sz="4700" b="1" dirty="0"/>
          </a:p>
        </p:txBody>
      </p:sp>
      <p:sp>
        <p:nvSpPr>
          <p:cNvPr id="25" name="TextBox 2">
            <a:extLst>
              <a:ext uri="{FF2B5EF4-FFF2-40B4-BE49-F238E27FC236}">
                <a16:creationId xmlns:a16="http://schemas.microsoft.com/office/drawing/2014/main" id="{8EF8568D-8AE4-D146-8A28-ECCB6C07BF39}"/>
              </a:ext>
            </a:extLst>
          </p:cNvPr>
          <p:cNvSpPr txBox="1">
            <a:spLocks noChangeArrowheads="1"/>
          </p:cNvSpPr>
          <p:nvPr/>
        </p:nvSpPr>
        <p:spPr bwMode="auto">
          <a:xfrm>
            <a:off x="6335133" y="5062989"/>
            <a:ext cx="5678491" cy="1711366"/>
          </a:xfrm>
          <a:prstGeom prst="rect">
            <a:avLst/>
          </a:prstGeom>
          <a:solidFill>
            <a:schemeClr val="bg2">
              <a:lumMod val="90000"/>
            </a:schemeClr>
          </a:solidFill>
          <a:ln>
            <a:solidFill>
              <a:schemeClr val="tx1"/>
            </a:solidFill>
          </a:ln>
          <a:extLst/>
        </p:spPr>
        <p:txBody>
          <a:bodyPr wrap="square">
            <a:spAutoFit/>
          </a:bodyPr>
          <a:lstStyle>
            <a:lvl1pPr algn="ctr">
              <a:defRPr sz="2400">
                <a:solidFill>
                  <a:schemeClr val="tx1"/>
                </a:solidFill>
                <a:latin typeface="Times New Roman" charset="0"/>
              </a:defRPr>
            </a:lvl1pPr>
            <a:lvl2pPr marL="742950" indent="-285750" algn="ctr">
              <a:defRPr sz="2400">
                <a:solidFill>
                  <a:schemeClr val="tx1"/>
                </a:solidFill>
                <a:latin typeface="Times New Roman" charset="0"/>
              </a:defRPr>
            </a:lvl2pPr>
            <a:lvl3pPr marL="1143000" indent="-228600" algn="ctr">
              <a:defRPr sz="2400">
                <a:solidFill>
                  <a:schemeClr val="tx1"/>
                </a:solidFill>
                <a:latin typeface="Times New Roman" charset="0"/>
              </a:defRPr>
            </a:lvl3pPr>
            <a:lvl4pPr marL="1600200" indent="-228600" algn="ctr">
              <a:defRPr sz="2400">
                <a:solidFill>
                  <a:schemeClr val="tx1"/>
                </a:solidFill>
                <a:latin typeface="Times New Roman" charset="0"/>
              </a:defRPr>
            </a:lvl4pPr>
            <a:lvl5pPr marL="2057400" indent="-228600" algn="ctr">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lnSpc>
                <a:spcPct val="150000"/>
              </a:lnSpc>
            </a:pPr>
            <a:r>
              <a:rPr lang="en-US" altLang="x-none" sz="1800" b="1" dirty="0">
                <a:solidFill>
                  <a:srgbClr val="000000"/>
                </a:solidFill>
                <a:latin typeface="Calibri" charset="0"/>
              </a:rPr>
              <a:t>Despite GPS wave sensors becoming widely available, there are still few systematic and conclusive studies and evaluations on how accurately they can measure wave parameters</a:t>
            </a:r>
          </a:p>
        </p:txBody>
      </p:sp>
      <p:pic>
        <p:nvPicPr>
          <p:cNvPr id="24" name="Picture 23" descr="C:\Documents and Settings\lumpkin\My Documents\My Pictures\logos\gdp_logo.jpg">
            <a:extLst>
              <a:ext uri="{FF2B5EF4-FFF2-40B4-BE49-F238E27FC236}">
                <a16:creationId xmlns:a16="http://schemas.microsoft.com/office/drawing/2014/main" id="{CEB6DE1B-6420-E14B-BB79-D17BFEC5A58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25984"/>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bject 5">
            <a:extLst>
              <a:ext uri="{FF2B5EF4-FFF2-40B4-BE49-F238E27FC236}">
                <a16:creationId xmlns:a16="http://schemas.microsoft.com/office/drawing/2014/main" id="{EC4A6B3E-48CE-D546-B39B-52329BC97C81}"/>
              </a:ext>
            </a:extLst>
          </p:cNvPr>
          <p:cNvSpPr/>
          <p:nvPr/>
        </p:nvSpPr>
        <p:spPr>
          <a:xfrm>
            <a:off x="11167597" y="-25984"/>
            <a:ext cx="1024403" cy="1007414"/>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20331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A77974-6C51-47A6-922E-EA814782BA53}"/>
              </a:ext>
            </a:extLst>
          </p:cNvPr>
          <p:cNvSpPr>
            <a:spLocks noGrp="1"/>
          </p:cNvSpPr>
          <p:nvPr>
            <p:ph type="title"/>
          </p:nvPr>
        </p:nvSpPr>
        <p:spPr>
          <a:xfrm>
            <a:off x="2172761" y="177800"/>
            <a:ext cx="8536371" cy="1325563"/>
          </a:xfrm>
        </p:spPr>
        <p:txBody>
          <a:bodyPr>
            <a:normAutofit fontScale="90000"/>
          </a:bodyPr>
          <a:lstStyle/>
          <a:p>
            <a:pPr algn="ctr"/>
            <a:r>
              <a:rPr lang="en-US" dirty="0"/>
              <a:t>But…at a more fundamental level, what are we actually measuring?</a:t>
            </a:r>
            <a:br>
              <a:rPr lang="en-US" dirty="0"/>
            </a:br>
            <a:r>
              <a:rPr lang="en-US" dirty="0"/>
              <a:t>Adriatic Sea Evaluation, Underway…</a:t>
            </a:r>
          </a:p>
        </p:txBody>
      </p:sp>
      <p:sp>
        <p:nvSpPr>
          <p:cNvPr id="3" name="Content Placeholder 2">
            <a:extLst>
              <a:ext uri="{FF2B5EF4-FFF2-40B4-BE49-F238E27FC236}">
                <a16:creationId xmlns:a16="http://schemas.microsoft.com/office/drawing/2014/main" id="{61BB8C35-8E97-45B6-9FEC-7E21F84F1AD7}"/>
              </a:ext>
            </a:extLst>
          </p:cNvPr>
          <p:cNvSpPr>
            <a:spLocks noGrp="1"/>
          </p:cNvSpPr>
          <p:nvPr>
            <p:ph sz="half" idx="1"/>
          </p:nvPr>
        </p:nvSpPr>
        <p:spPr>
          <a:xfrm>
            <a:off x="365234" y="2737890"/>
            <a:ext cx="6239861" cy="4351338"/>
          </a:xfrm>
        </p:spPr>
        <p:txBody>
          <a:bodyPr/>
          <a:lstStyle/>
          <a:p>
            <a:r>
              <a:rPr lang="en-US" dirty="0"/>
              <a:t>Inter-comparison underway with CNR-ISMAR</a:t>
            </a:r>
          </a:p>
          <a:p>
            <a:r>
              <a:rPr lang="en-US" dirty="0"/>
              <a:t>Utilize WAAS 3D camera system to track particle motion of moored DWS drifter</a:t>
            </a:r>
          </a:p>
          <a:p>
            <a:pPr lvl="1"/>
            <a:r>
              <a:rPr lang="en-US" dirty="0"/>
              <a:t>Regardless of wave-engine used, is the DWS 0.4m hull sufficient for riding waves?</a:t>
            </a:r>
          </a:p>
        </p:txBody>
      </p:sp>
      <p:pic>
        <p:nvPicPr>
          <p:cNvPr id="9" name="Content Placeholder 8">
            <a:extLst>
              <a:ext uri="{FF2B5EF4-FFF2-40B4-BE49-F238E27FC236}">
                <a16:creationId xmlns:a16="http://schemas.microsoft.com/office/drawing/2014/main" id="{60DB8B89-1CD7-4430-A08C-4259CF02D7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3990" y="1640816"/>
            <a:ext cx="4570853" cy="4570853"/>
          </a:xfrm>
        </p:spPr>
      </p:pic>
      <p:pic>
        <p:nvPicPr>
          <p:cNvPr id="6" name="Picture 2" descr="C:\Users\Lance\Documents\myrepo\DBCP\28\documents\images\Scripps_Seal.png">
            <a:extLst>
              <a:ext uri="{FF2B5EF4-FFF2-40B4-BE49-F238E27FC236}">
                <a16:creationId xmlns:a16="http://schemas.microsoft.com/office/drawing/2014/main" id="{E9135DA2-C896-476E-A3EA-8F173F469B2E}"/>
              </a:ext>
            </a:extLst>
          </p:cNvPr>
          <p:cNvPicPr>
            <a:picLocks noChangeAspect="1" noChangeArrowheads="1"/>
          </p:cNvPicPr>
          <p:nvPr/>
        </p:nvPicPr>
        <p:blipFill>
          <a:blip r:embed="rId3" cstate="print"/>
          <a:srcRect/>
          <a:stretch>
            <a:fillRect/>
          </a:stretch>
        </p:blipFill>
        <p:spPr bwMode="auto">
          <a:xfrm>
            <a:off x="-51979" y="-38099"/>
            <a:ext cx="1219200" cy="1219200"/>
          </a:xfrm>
          <a:prstGeom prst="rect">
            <a:avLst/>
          </a:prstGeom>
          <a:noFill/>
        </p:spPr>
      </p:pic>
      <p:pic>
        <p:nvPicPr>
          <p:cNvPr id="7" name="Picture 2" descr="C:\Users\Lance\Documents\myrepo\DBCP\28\documents\images\logoUCSD.gif">
            <a:extLst>
              <a:ext uri="{FF2B5EF4-FFF2-40B4-BE49-F238E27FC236}">
                <a16:creationId xmlns:a16="http://schemas.microsoft.com/office/drawing/2014/main" id="{E4D4058C-A905-4045-8C87-2E2C71225800}"/>
              </a:ext>
            </a:extLst>
          </p:cNvPr>
          <p:cNvPicPr>
            <a:picLocks noChangeAspect="1" noChangeArrowheads="1"/>
          </p:cNvPicPr>
          <p:nvPr/>
        </p:nvPicPr>
        <p:blipFill>
          <a:blip r:embed="rId4" cstate="print"/>
          <a:srcRect/>
          <a:stretch>
            <a:fillRect/>
          </a:stretch>
        </p:blipFill>
        <p:spPr bwMode="auto">
          <a:xfrm>
            <a:off x="11024779" y="1"/>
            <a:ext cx="1162539" cy="1143001"/>
          </a:xfrm>
          <a:prstGeom prst="rect">
            <a:avLst/>
          </a:prstGeom>
          <a:noFill/>
        </p:spPr>
      </p:pic>
      <p:sp>
        <p:nvSpPr>
          <p:cNvPr id="8" name="TextBox 7">
            <a:extLst>
              <a:ext uri="{FF2B5EF4-FFF2-40B4-BE49-F238E27FC236}">
                <a16:creationId xmlns:a16="http://schemas.microsoft.com/office/drawing/2014/main" id="{267A65D3-033A-4DD5-9F0A-52179BF1CAD4}"/>
              </a:ext>
            </a:extLst>
          </p:cNvPr>
          <p:cNvSpPr txBox="1"/>
          <p:nvPr/>
        </p:nvSpPr>
        <p:spPr>
          <a:xfrm>
            <a:off x="6605096" y="6211669"/>
            <a:ext cx="5828642" cy="646331"/>
          </a:xfrm>
          <a:prstGeom prst="rect">
            <a:avLst/>
          </a:prstGeom>
          <a:noFill/>
        </p:spPr>
        <p:txBody>
          <a:bodyPr wrap="square" rtlCol="0">
            <a:spAutoFit/>
          </a:bodyPr>
          <a:lstStyle/>
          <a:p>
            <a:pPr algn="ctr"/>
            <a:r>
              <a:rPr lang="en-US" dirty="0"/>
              <a:t>Wave Acquisition Stereo System (WAAS) installation on “</a:t>
            </a:r>
            <a:r>
              <a:rPr lang="en-US" dirty="0" err="1"/>
              <a:t>Acqua</a:t>
            </a:r>
            <a:r>
              <a:rPr lang="en-US" dirty="0"/>
              <a:t> Alta” platform in Venice, Italy</a:t>
            </a:r>
          </a:p>
        </p:txBody>
      </p:sp>
      <p:pic>
        <p:nvPicPr>
          <p:cNvPr id="10" name="Google Shape;88;p1">
            <a:extLst>
              <a:ext uri="{FF2B5EF4-FFF2-40B4-BE49-F238E27FC236}">
                <a16:creationId xmlns:a16="http://schemas.microsoft.com/office/drawing/2014/main" id="{C92A3E3B-40DC-2C4F-95F4-4089C8F1A4CC}"/>
              </a:ext>
            </a:extLst>
          </p:cNvPr>
          <p:cNvPicPr preferRelativeResize="0">
            <a:picLocks noChangeAspect="1"/>
          </p:cNvPicPr>
          <p:nvPr/>
        </p:nvPicPr>
        <p:blipFill rotWithShape="1">
          <a:blip r:embed="rId5">
            <a:alphaModFix/>
          </a:blip>
          <a:srcRect/>
          <a:stretch/>
        </p:blipFill>
        <p:spPr>
          <a:xfrm>
            <a:off x="46932" y="5916713"/>
            <a:ext cx="941287" cy="941287"/>
          </a:xfrm>
          <a:prstGeom prst="rect">
            <a:avLst/>
          </a:prstGeom>
          <a:noFill/>
          <a:ln>
            <a:noFill/>
          </a:ln>
        </p:spPr>
      </p:pic>
    </p:spTree>
    <p:extLst>
      <p:ext uri="{BB962C8B-B14F-4D97-AF65-F5344CB8AC3E}">
        <p14:creationId xmlns:p14="http://schemas.microsoft.com/office/powerpoint/2010/main" val="1194887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33EA4B9-0937-4C23-B9D0-B6C9C40DA2E2}"/>
              </a:ext>
            </a:extLst>
          </p:cNvPr>
          <p:cNvSpPr txBox="1">
            <a:spLocks/>
          </p:cNvSpPr>
          <p:nvPr/>
        </p:nvSpPr>
        <p:spPr>
          <a:xfrm>
            <a:off x="1626069" y="26448"/>
            <a:ext cx="9484147" cy="951456"/>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7500" b="1" dirty="0"/>
              <a:t>Examples of offshore deployments</a:t>
            </a:r>
            <a:endParaRPr lang="en-US" altLang="x-none" sz="4700" b="1" dirty="0"/>
          </a:p>
        </p:txBody>
      </p:sp>
      <p:sp>
        <p:nvSpPr>
          <p:cNvPr id="11" name="object 4">
            <a:extLst>
              <a:ext uri="{FF2B5EF4-FFF2-40B4-BE49-F238E27FC236}">
                <a16:creationId xmlns:a16="http://schemas.microsoft.com/office/drawing/2014/main" id="{6B28AC36-0482-4924-B760-04AAF35E850C}"/>
              </a:ext>
            </a:extLst>
          </p:cNvPr>
          <p:cNvSpPr/>
          <p:nvPr/>
        </p:nvSpPr>
        <p:spPr>
          <a:xfrm>
            <a:off x="276010" y="1201551"/>
            <a:ext cx="3886199" cy="2121407"/>
          </a:xfrm>
          <a:prstGeom prst="rect">
            <a:avLst/>
          </a:prstGeom>
          <a:blipFill>
            <a:blip r:embed="rId5" cstate="print"/>
            <a:stretch>
              <a:fillRect/>
            </a:stretch>
          </a:blipFill>
        </p:spPr>
        <p:txBody>
          <a:bodyPr wrap="square" lIns="0" tIns="0" rIns="0" bIns="0" rtlCol="0"/>
          <a:lstStyle/>
          <a:p>
            <a:endParaRPr/>
          </a:p>
        </p:txBody>
      </p:sp>
      <p:pic>
        <p:nvPicPr>
          <p:cNvPr id="5" name="Picture 4">
            <a:extLst>
              <a:ext uri="{FF2B5EF4-FFF2-40B4-BE49-F238E27FC236}">
                <a16:creationId xmlns:a16="http://schemas.microsoft.com/office/drawing/2014/main" id="{C6C5B590-0E42-435C-BBFA-B33B6BDE22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6010" y="3445556"/>
            <a:ext cx="3988605" cy="2401977"/>
          </a:xfrm>
          <a:prstGeom prst="rect">
            <a:avLst/>
          </a:prstGeom>
        </p:spPr>
      </p:pic>
      <p:sp>
        <p:nvSpPr>
          <p:cNvPr id="14" name="Rectangle 13">
            <a:extLst>
              <a:ext uri="{FF2B5EF4-FFF2-40B4-BE49-F238E27FC236}">
                <a16:creationId xmlns:a16="http://schemas.microsoft.com/office/drawing/2014/main" id="{6D7D523C-D71D-4D6E-B972-536DFC44921C}"/>
              </a:ext>
            </a:extLst>
          </p:cNvPr>
          <p:cNvSpPr/>
          <p:nvPr/>
        </p:nvSpPr>
        <p:spPr>
          <a:xfrm>
            <a:off x="276010" y="5970131"/>
            <a:ext cx="4216778" cy="646331"/>
          </a:xfrm>
          <a:prstGeom prst="rect">
            <a:avLst/>
          </a:prstGeom>
        </p:spPr>
        <p:txBody>
          <a:bodyPr wrap="square">
            <a:spAutoFit/>
          </a:bodyPr>
          <a:lstStyle/>
          <a:p>
            <a:pPr>
              <a:defRPr/>
            </a:pPr>
            <a:r>
              <a:rPr lang="en-US" sz="1200" dirty="0">
                <a:solidFill>
                  <a:prstClr val="black"/>
                </a:solidFill>
              </a:rPr>
              <a:t>Top: Global DWS drifter deployments</a:t>
            </a:r>
          </a:p>
          <a:p>
            <a:pPr>
              <a:defRPr/>
            </a:pPr>
            <a:r>
              <a:rPr lang="en-US" sz="1200" dirty="0">
                <a:solidFill>
                  <a:prstClr val="black"/>
                </a:solidFill>
              </a:rPr>
              <a:t>Bottom: Targeted air-deployment in front of Hurricane Michael</a:t>
            </a:r>
          </a:p>
          <a:p>
            <a:pPr>
              <a:defRPr/>
            </a:pPr>
            <a:r>
              <a:rPr lang="en-US" sz="1200" dirty="0">
                <a:solidFill>
                  <a:prstClr val="black"/>
                </a:solidFill>
              </a:rPr>
              <a:t>Left: Michael’s data</a:t>
            </a:r>
          </a:p>
        </p:txBody>
      </p:sp>
      <p:pic>
        <p:nvPicPr>
          <p:cNvPr id="16" name="Picture 15" descr="C:\Documents and Settings\lumpkin\My Documents\My Pictures\logos\gdp_logo.jpg">
            <a:extLst>
              <a:ext uri="{FF2B5EF4-FFF2-40B4-BE49-F238E27FC236}">
                <a16:creationId xmlns:a16="http://schemas.microsoft.com/office/drawing/2014/main" id="{BC38C4F5-7498-0247-BED6-6DF5AADA0C3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196" y="-909"/>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5">
            <a:extLst>
              <a:ext uri="{FF2B5EF4-FFF2-40B4-BE49-F238E27FC236}">
                <a16:creationId xmlns:a16="http://schemas.microsoft.com/office/drawing/2014/main" id="{F0FE6329-0F18-E544-BB9C-7A2338BAD4F8}"/>
              </a:ext>
            </a:extLst>
          </p:cNvPr>
          <p:cNvSpPr/>
          <p:nvPr/>
        </p:nvSpPr>
        <p:spPr>
          <a:xfrm>
            <a:off x="11167597" y="0"/>
            <a:ext cx="1024403" cy="1007414"/>
          </a:xfrm>
          <a:prstGeom prst="rect">
            <a:avLst/>
          </a:prstGeom>
          <a:blipFill>
            <a:blip r:embed="rId8"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33E9F768-4281-444E-8BBB-DE0497D0C0E3}"/>
              </a:ext>
            </a:extLst>
          </p:cNvPr>
          <p:cNvSpPr txBox="1"/>
          <p:nvPr/>
        </p:nvSpPr>
        <p:spPr>
          <a:xfrm>
            <a:off x="9768134" y="3322958"/>
            <a:ext cx="2317873" cy="954107"/>
          </a:xfrm>
          <a:prstGeom prst="rect">
            <a:avLst/>
          </a:prstGeom>
          <a:noFill/>
        </p:spPr>
        <p:txBody>
          <a:bodyPr wrap="square" rtlCol="0">
            <a:spAutoFit/>
          </a:bodyPr>
          <a:lstStyle/>
          <a:p>
            <a:pPr algn="ctr"/>
            <a:r>
              <a:rPr lang="en-US" sz="1400" dirty="0"/>
              <a:t>Top: Air deployment method. January 2019, Atmospheric River Drifter Deployment, NE Pacific Ocean</a:t>
            </a:r>
          </a:p>
        </p:txBody>
      </p:sp>
      <p:pic>
        <p:nvPicPr>
          <p:cNvPr id="4" name="IMG_5033_Loop.mov">
            <a:hlinkClick r:id="" action="ppaction://media"/>
            <a:extLst>
              <a:ext uri="{FF2B5EF4-FFF2-40B4-BE49-F238E27FC236}">
                <a16:creationId xmlns:a16="http://schemas.microsoft.com/office/drawing/2014/main" id="{0ED2D315-458A-F241-8004-F716BFDD167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90021" y="1007504"/>
            <a:ext cx="3801979" cy="2138613"/>
          </a:xfrm>
          <a:prstGeom prst="rect">
            <a:avLst/>
          </a:prstGeom>
        </p:spPr>
      </p:pic>
      <p:sp>
        <p:nvSpPr>
          <p:cNvPr id="12" name="Content Placeholder 2">
            <a:extLst>
              <a:ext uri="{FF2B5EF4-FFF2-40B4-BE49-F238E27FC236}">
                <a16:creationId xmlns:a16="http://schemas.microsoft.com/office/drawing/2014/main" id="{10AF5AFE-D3CA-4244-A710-B1C063082B5C}"/>
              </a:ext>
            </a:extLst>
          </p:cNvPr>
          <p:cNvSpPr>
            <a:spLocks noGrp="1"/>
          </p:cNvSpPr>
          <p:nvPr>
            <p:ph idx="1"/>
          </p:nvPr>
        </p:nvSpPr>
        <p:spPr>
          <a:xfrm>
            <a:off x="4483541" y="748696"/>
            <a:ext cx="3769204" cy="2264335"/>
          </a:xfrm>
          <a:solidFill>
            <a:schemeClr val="bg2">
              <a:lumMod val="90000"/>
            </a:schemeClr>
          </a:solidFill>
          <a:ln>
            <a:solidFill>
              <a:schemeClr val="tx1"/>
            </a:solidFill>
          </a:ln>
        </p:spPr>
        <p:txBody>
          <a:bodyPr>
            <a:noAutofit/>
          </a:bodyPr>
          <a:lstStyle/>
          <a:p>
            <a:pPr marL="0" indent="0" algn="ctr">
              <a:buNone/>
            </a:pPr>
            <a:r>
              <a:rPr lang="en-US" sz="2000" dirty="0"/>
              <a:t>Several deployment methods have been successfully used:</a:t>
            </a:r>
          </a:p>
          <a:p>
            <a:pPr marL="0" indent="0" algn="ctr">
              <a:buNone/>
            </a:pPr>
            <a:r>
              <a:rPr lang="en-US" sz="2000" dirty="0"/>
              <a:t>Research vessels, helicopter, aircraft, military ships</a:t>
            </a:r>
          </a:p>
          <a:p>
            <a:pPr marL="0" indent="0" algn="ctr">
              <a:buNone/>
            </a:pPr>
            <a:r>
              <a:rPr lang="en-US" sz="2000" dirty="0"/>
              <a:t>As with standard drifters, cargo and VOS deployment will present no issues</a:t>
            </a:r>
          </a:p>
        </p:txBody>
      </p:sp>
      <p:pic>
        <p:nvPicPr>
          <p:cNvPr id="13" name="Content Placeholder 10">
            <a:extLst>
              <a:ext uri="{FF2B5EF4-FFF2-40B4-BE49-F238E27FC236}">
                <a16:creationId xmlns:a16="http://schemas.microsoft.com/office/drawing/2014/main" id="{40E60901-78EE-C944-8EE2-99467B172EB2}"/>
              </a:ext>
            </a:extLst>
          </p:cNvPr>
          <p:cNvPicPr>
            <a:picLocks noChangeAspect="1"/>
          </p:cNvPicPr>
          <p:nvPr/>
        </p:nvPicPr>
        <p:blipFill rotWithShape="1">
          <a:blip r:embed="rId10">
            <a:extLst>
              <a:ext uri="{28A0092B-C50C-407E-A947-70E740481C1C}">
                <a14:useLocalDpi xmlns:a14="http://schemas.microsoft.com/office/drawing/2010/main" val="0"/>
              </a:ext>
            </a:extLst>
          </a:blip>
          <a:srcRect t="34379"/>
          <a:stretch/>
        </p:blipFill>
        <p:spPr>
          <a:xfrm>
            <a:off x="4483541" y="3008909"/>
            <a:ext cx="5285739" cy="3849091"/>
          </a:xfrm>
          <a:prstGeom prst="rect">
            <a:avLst/>
          </a:prstGeom>
        </p:spPr>
      </p:pic>
      <p:sp>
        <p:nvSpPr>
          <p:cNvPr id="6" name="TextBox 5">
            <a:extLst>
              <a:ext uri="{FF2B5EF4-FFF2-40B4-BE49-F238E27FC236}">
                <a16:creationId xmlns:a16="http://schemas.microsoft.com/office/drawing/2014/main" id="{8B415AC5-F87F-7B41-B4D2-09B33B1EBD3D}"/>
              </a:ext>
            </a:extLst>
          </p:cNvPr>
          <p:cNvSpPr txBox="1"/>
          <p:nvPr/>
        </p:nvSpPr>
        <p:spPr>
          <a:xfrm>
            <a:off x="6368142" y="4381517"/>
            <a:ext cx="925285" cy="369332"/>
          </a:xfrm>
          <a:prstGeom prst="rect">
            <a:avLst/>
          </a:prstGeom>
          <a:noFill/>
        </p:spPr>
        <p:txBody>
          <a:bodyPr wrap="square" rtlCol="0">
            <a:spAutoFit/>
          </a:bodyPr>
          <a:lstStyle/>
          <a:p>
            <a:r>
              <a:rPr lang="en-US" dirty="0"/>
              <a:t>~9 m</a:t>
            </a:r>
          </a:p>
        </p:txBody>
      </p:sp>
      <p:sp>
        <p:nvSpPr>
          <p:cNvPr id="10" name="TextBox 9">
            <a:extLst>
              <a:ext uri="{FF2B5EF4-FFF2-40B4-BE49-F238E27FC236}">
                <a16:creationId xmlns:a16="http://schemas.microsoft.com/office/drawing/2014/main" id="{5BE519C0-4A85-CF45-8B91-9AA08732DE80}"/>
              </a:ext>
            </a:extLst>
          </p:cNvPr>
          <p:cNvSpPr txBox="1"/>
          <p:nvPr/>
        </p:nvSpPr>
        <p:spPr>
          <a:xfrm>
            <a:off x="9904766" y="5970131"/>
            <a:ext cx="2287234" cy="369332"/>
          </a:xfrm>
          <a:prstGeom prst="rect">
            <a:avLst/>
          </a:prstGeom>
          <a:noFill/>
        </p:spPr>
        <p:txBody>
          <a:bodyPr wrap="square" rtlCol="0">
            <a:spAutoFit/>
          </a:bodyPr>
          <a:lstStyle/>
          <a:p>
            <a:r>
              <a:rPr lang="en-US" dirty="0">
                <a:hlinkClick r:id="rId11"/>
              </a:rPr>
              <a:t>Link to Real-Time Data</a:t>
            </a:r>
            <a:endParaRPr lang="en-US" dirty="0"/>
          </a:p>
        </p:txBody>
      </p:sp>
    </p:spTree>
    <p:extLst>
      <p:ext uri="{BB962C8B-B14F-4D97-AF65-F5344CB8AC3E}">
        <p14:creationId xmlns:p14="http://schemas.microsoft.com/office/powerpoint/2010/main" val="649820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720" y="-34290"/>
            <a:ext cx="8229600" cy="1143000"/>
          </a:xfrm>
        </p:spPr>
        <p:txBody>
          <a:bodyPr>
            <a:normAutofit fontScale="90000"/>
          </a:bodyPr>
          <a:lstStyle/>
          <a:p>
            <a:r>
              <a:rPr lang="en-US" dirty="0"/>
              <a:t>Wave Observations: Southern Ocean</a:t>
            </a:r>
          </a:p>
        </p:txBody>
      </p:sp>
      <p:pic>
        <p:nvPicPr>
          <p:cNvPr id="4" name="Picture 3"/>
          <p:cNvPicPr>
            <a:picLocks noChangeAspect="1"/>
          </p:cNvPicPr>
          <p:nvPr/>
        </p:nvPicPr>
        <p:blipFill>
          <a:blip r:embed="rId2"/>
          <a:stretch>
            <a:fillRect/>
          </a:stretch>
        </p:blipFill>
        <p:spPr>
          <a:xfrm>
            <a:off x="792480" y="908296"/>
            <a:ext cx="10786110" cy="5443774"/>
          </a:xfrm>
          <a:prstGeom prst="rect">
            <a:avLst/>
          </a:prstGeom>
        </p:spPr>
      </p:pic>
      <p:sp>
        <p:nvSpPr>
          <p:cNvPr id="5" name="TextBox 4"/>
          <p:cNvSpPr txBox="1"/>
          <p:nvPr/>
        </p:nvSpPr>
        <p:spPr>
          <a:xfrm>
            <a:off x="880110" y="6352070"/>
            <a:ext cx="11670030" cy="369332"/>
          </a:xfrm>
          <a:prstGeom prst="rect">
            <a:avLst/>
          </a:prstGeom>
          <a:noFill/>
        </p:spPr>
        <p:txBody>
          <a:bodyPr wrap="square" rtlCol="0">
            <a:spAutoFit/>
          </a:bodyPr>
          <a:lstStyle/>
          <a:p>
            <a:r>
              <a:rPr lang="en-US" b="1" dirty="0">
                <a:latin typeface="+mj-lt"/>
              </a:rPr>
              <a:t>Maximum Significant Wave Height Recorded: 9.2 m on September 16, 2017, 23% smaller than WW3 (NCEP run)</a:t>
            </a:r>
          </a:p>
        </p:txBody>
      </p:sp>
      <p:pic>
        <p:nvPicPr>
          <p:cNvPr id="6" name="Google Shape;88;p1">
            <a:extLst>
              <a:ext uri="{FF2B5EF4-FFF2-40B4-BE49-F238E27FC236}">
                <a16:creationId xmlns:a16="http://schemas.microsoft.com/office/drawing/2014/main" id="{C7469451-B43E-F14F-8408-7C8A38E2B047}"/>
              </a:ext>
            </a:extLst>
          </p:cNvPr>
          <p:cNvPicPr preferRelativeResize="0">
            <a:picLocks noChangeAspect="1"/>
          </p:cNvPicPr>
          <p:nvPr/>
        </p:nvPicPr>
        <p:blipFill rotWithShape="1">
          <a:blip r:embed="rId3">
            <a:alphaModFix/>
          </a:blip>
          <a:srcRect/>
          <a:stretch/>
        </p:blipFill>
        <p:spPr>
          <a:xfrm>
            <a:off x="46932" y="5916713"/>
            <a:ext cx="941287" cy="941287"/>
          </a:xfrm>
          <a:prstGeom prst="rect">
            <a:avLst/>
          </a:prstGeom>
          <a:noFill/>
          <a:ln>
            <a:noFill/>
          </a:ln>
        </p:spPr>
      </p:pic>
      <p:pic>
        <p:nvPicPr>
          <p:cNvPr id="7" name="Picture 6" descr="C:\Documents and Settings\lumpkin\My Documents\My Pictures\logos\gdp_logo.jpg">
            <a:extLst>
              <a:ext uri="{FF2B5EF4-FFF2-40B4-BE49-F238E27FC236}">
                <a16:creationId xmlns:a16="http://schemas.microsoft.com/office/drawing/2014/main" id="{244EAED9-9FF1-0F4F-942D-55650E15D2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5984"/>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5">
            <a:extLst>
              <a:ext uri="{FF2B5EF4-FFF2-40B4-BE49-F238E27FC236}">
                <a16:creationId xmlns:a16="http://schemas.microsoft.com/office/drawing/2014/main" id="{A5777C08-401A-9344-9B70-8F8457466E05}"/>
              </a:ext>
            </a:extLst>
          </p:cNvPr>
          <p:cNvSpPr/>
          <p:nvPr/>
        </p:nvSpPr>
        <p:spPr>
          <a:xfrm>
            <a:off x="11167597" y="-25984"/>
            <a:ext cx="1024403" cy="1007414"/>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05687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69E-0A02-E742-AB87-A1B40C168EF8}"/>
              </a:ext>
            </a:extLst>
          </p:cNvPr>
          <p:cNvSpPr>
            <a:spLocks noGrp="1"/>
          </p:cNvSpPr>
          <p:nvPr>
            <p:ph type="title"/>
          </p:nvPr>
        </p:nvSpPr>
        <p:spPr>
          <a:xfrm>
            <a:off x="964324" y="-126124"/>
            <a:ext cx="10751425" cy="1325563"/>
          </a:xfrm>
        </p:spPr>
        <p:txBody>
          <a:bodyPr/>
          <a:lstStyle/>
          <a:p>
            <a:pPr algn="ctr"/>
            <a:r>
              <a:rPr lang="en-US" dirty="0"/>
              <a:t>What Does the State of the Art Support?</a:t>
            </a:r>
          </a:p>
        </p:txBody>
      </p:sp>
      <p:sp>
        <p:nvSpPr>
          <p:cNvPr id="3" name="Content Placeholder 2">
            <a:extLst>
              <a:ext uri="{FF2B5EF4-FFF2-40B4-BE49-F238E27FC236}">
                <a16:creationId xmlns:a16="http://schemas.microsoft.com/office/drawing/2014/main" id="{F60C7038-CF1C-A84F-AF43-C33D25A65339}"/>
              </a:ext>
            </a:extLst>
          </p:cNvPr>
          <p:cNvSpPr>
            <a:spLocks noGrp="1"/>
          </p:cNvSpPr>
          <p:nvPr>
            <p:ph idx="1"/>
          </p:nvPr>
        </p:nvSpPr>
        <p:spPr>
          <a:xfrm>
            <a:off x="964324" y="1263661"/>
            <a:ext cx="10515600" cy="4351338"/>
          </a:xfrm>
        </p:spPr>
        <p:txBody>
          <a:bodyPr>
            <a:normAutofit/>
          </a:bodyPr>
          <a:lstStyle/>
          <a:p>
            <a:r>
              <a:rPr lang="en-US" dirty="0"/>
              <a:t>Coastal wave buoy networks, already in place</a:t>
            </a:r>
          </a:p>
          <a:p>
            <a:r>
              <a:rPr lang="en-US" dirty="0"/>
              <a:t>The combination of small (~40 cm diameter) and light (~10-15 kg) buoys with wave sensors based on GPS technology (e.g. the DWSD designed at SIO) appears to yield observations with an accuracy comparable to that of commercial wave riders that are considered a standard for in-situ wave measurements</a:t>
            </a:r>
          </a:p>
          <a:p>
            <a:r>
              <a:rPr lang="en-US" dirty="0"/>
              <a:t>The cost of a DWSD is about 50-100 times less than a </a:t>
            </a:r>
            <a:r>
              <a:rPr lang="en-US" dirty="0" err="1"/>
              <a:t>Datawell</a:t>
            </a:r>
            <a:r>
              <a:rPr lang="en-US" dirty="0"/>
              <a:t> MKIII wave rider, about 20-30 times less than that of a </a:t>
            </a:r>
            <a:r>
              <a:rPr lang="en-US" dirty="0" err="1"/>
              <a:t>Datawell</a:t>
            </a:r>
            <a:r>
              <a:rPr lang="en-US" dirty="0"/>
              <a:t> G4</a:t>
            </a:r>
          </a:p>
          <a:p>
            <a:r>
              <a:rPr lang="en-US" dirty="0"/>
              <a:t>Where do we go from here?</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2B479887-CBCA-5448-88E8-A2E254524EE7}"/>
              </a:ext>
            </a:extLst>
          </p:cNvPr>
          <p:cNvSpPr txBox="1"/>
          <p:nvPr/>
        </p:nvSpPr>
        <p:spPr>
          <a:xfrm>
            <a:off x="1608083" y="5439531"/>
            <a:ext cx="9680027" cy="830997"/>
          </a:xfrm>
          <a:prstGeom prst="rect">
            <a:avLst/>
          </a:prstGeom>
          <a:noFill/>
        </p:spPr>
        <p:txBody>
          <a:bodyPr wrap="square" rtlCol="0">
            <a:spAutoFit/>
          </a:bodyPr>
          <a:lstStyle/>
          <a:p>
            <a:r>
              <a:rPr lang="en-US" sz="4800" b="1" dirty="0"/>
              <a:t>An Open Ocean Array of Wave Riders</a:t>
            </a:r>
          </a:p>
        </p:txBody>
      </p:sp>
      <p:pic>
        <p:nvPicPr>
          <p:cNvPr id="5" name="Google Shape;88;p1">
            <a:extLst>
              <a:ext uri="{FF2B5EF4-FFF2-40B4-BE49-F238E27FC236}">
                <a16:creationId xmlns:a16="http://schemas.microsoft.com/office/drawing/2014/main" id="{48A644FA-D191-3845-9B15-A02B2DC51562}"/>
              </a:ext>
            </a:extLst>
          </p:cNvPr>
          <p:cNvPicPr preferRelativeResize="0">
            <a:picLocks noChangeAspect="1"/>
          </p:cNvPicPr>
          <p:nvPr/>
        </p:nvPicPr>
        <p:blipFill rotWithShape="1">
          <a:blip r:embed="rId2">
            <a:alphaModFix/>
          </a:blip>
          <a:srcRect/>
          <a:stretch/>
        </p:blipFill>
        <p:spPr>
          <a:xfrm>
            <a:off x="46932" y="5916713"/>
            <a:ext cx="941287" cy="941287"/>
          </a:xfrm>
          <a:prstGeom prst="rect">
            <a:avLst/>
          </a:prstGeom>
          <a:noFill/>
          <a:ln>
            <a:noFill/>
          </a:ln>
        </p:spPr>
      </p:pic>
      <p:pic>
        <p:nvPicPr>
          <p:cNvPr id="6" name="Picture 5" descr="C:\Documents and Settings\lumpkin\My Documents\My Pictures\logos\gdp_logo.jpg">
            <a:extLst>
              <a:ext uri="{FF2B5EF4-FFF2-40B4-BE49-F238E27FC236}">
                <a16:creationId xmlns:a16="http://schemas.microsoft.com/office/drawing/2014/main" id="{6D8B856D-F10F-D141-BD29-39EBE60256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5984"/>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5">
            <a:extLst>
              <a:ext uri="{FF2B5EF4-FFF2-40B4-BE49-F238E27FC236}">
                <a16:creationId xmlns:a16="http://schemas.microsoft.com/office/drawing/2014/main" id="{875B1E9E-8D29-4641-9D94-74D56D715840}"/>
              </a:ext>
            </a:extLst>
          </p:cNvPr>
          <p:cNvSpPr/>
          <p:nvPr/>
        </p:nvSpPr>
        <p:spPr>
          <a:xfrm>
            <a:off x="11167597" y="-25984"/>
            <a:ext cx="1024403" cy="100741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87913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18735</TotalTime>
  <Words>2535</Words>
  <Application>Microsoft Macintosh PowerPoint</Application>
  <PresentationFormat>Widescreen</PresentationFormat>
  <Paragraphs>213</Paragraphs>
  <Slides>20</Slides>
  <Notes>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Batang</vt:lpstr>
      <vt:lpstr>맑은 고딕</vt:lpstr>
      <vt:lpstr>Arial</vt:lpstr>
      <vt:lpstr>Calibri</vt:lpstr>
      <vt:lpstr>Calibri Light</vt:lpstr>
      <vt:lpstr>Helvetica</vt:lpstr>
      <vt:lpstr>MS PGothic</vt:lpstr>
      <vt:lpstr>Roboto</vt:lpstr>
      <vt:lpstr>Wingdings</vt:lpstr>
      <vt:lpstr>Office Theme</vt:lpstr>
      <vt:lpstr>Observations of Waves from Drifters: Technology and Vision for a Sustainable Global In-Situ Array  </vt:lpstr>
      <vt:lpstr>Motivations for in-situ  Open Ocean Wave Observations</vt:lpstr>
      <vt:lpstr>PowerPoint Presentation</vt:lpstr>
      <vt:lpstr>PowerPoint Presentation</vt:lpstr>
      <vt:lpstr>PowerPoint Presentation</vt:lpstr>
      <vt:lpstr>But…at a more fundamental level, what are we actually measuring? Adriatic Sea Evaluation, Underway…</vt:lpstr>
      <vt:lpstr>PowerPoint Presentation</vt:lpstr>
      <vt:lpstr>Wave Observations: Southern Ocean</vt:lpstr>
      <vt:lpstr>What Does the State of the Art Support?</vt:lpstr>
      <vt:lpstr>An Existing Example: the Global Drifter Program  The Only Global In-Situ Ocean Observing Network  for Making Observations at the Air-Sea Interface</vt:lpstr>
      <vt:lpstr>Some Ideas for an Efficient/Quick Implementation of a Global Array</vt:lpstr>
      <vt:lpstr>PowerPoint Presentation</vt:lpstr>
      <vt:lpstr>How much would it cost? Would it be Sustainable?</vt:lpstr>
      <vt:lpstr>Impacts</vt:lpstr>
      <vt:lpstr>Sea Level Pressure (SLP) Impacts:  Weather, Altimetry, Climate Indices</vt:lpstr>
      <vt:lpstr>Elements of Governance and Best Practices</vt:lpstr>
      <vt:lpstr>PowerPoint Presentation</vt:lpstr>
      <vt:lpstr>Take Home Messages</vt:lpstr>
      <vt:lpstr>Vision Statement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Drifter Program Directional Wave Spectra Drifter in the World’s Ocean. The Global Array and Regional Projects</dc:title>
  <dc:creator>Lance Braasch</dc:creator>
  <cp:lastModifiedBy>Luca Centurioni</cp:lastModifiedBy>
  <cp:revision>976</cp:revision>
  <dcterms:created xsi:type="dcterms:W3CDTF">2019-02-15T22:53:25Z</dcterms:created>
  <dcterms:modified xsi:type="dcterms:W3CDTF">2019-10-08T08:46:56Z</dcterms:modified>
</cp:coreProperties>
</file>